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5" r:id="rId3"/>
    <p:sldId id="276" r:id="rId4"/>
    <p:sldId id="277" r:id="rId5"/>
    <p:sldId id="279" r:id="rId6"/>
    <p:sldId id="260" r:id="rId7"/>
    <p:sldId id="259" r:id="rId8"/>
    <p:sldId id="265" r:id="rId9"/>
    <p:sldId id="280" r:id="rId10"/>
    <p:sldId id="261" r:id="rId11"/>
    <p:sldId id="263" r:id="rId12"/>
    <p:sldId id="271" r:id="rId13"/>
    <p:sldId id="267" r:id="rId14"/>
    <p:sldId id="264" r:id="rId15"/>
    <p:sldId id="266" r:id="rId16"/>
    <p:sldId id="269" r:id="rId17"/>
    <p:sldId id="278" r:id="rId18"/>
    <p:sldId id="274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3" autoAdjust="0"/>
    <p:restoredTop sz="94660"/>
  </p:normalViewPr>
  <p:slideViewPr>
    <p:cSldViewPr snapToGrid="0">
      <p:cViewPr>
        <p:scale>
          <a:sx n="102" d="100"/>
          <a:sy n="102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en-US" altLang="ko-KR" dirty="0"/>
            <a:t>Layer </a:t>
          </a:r>
          <a:r>
            <a:rPr lang="ko-KR" altLang="en-US" dirty="0"/>
            <a:t>개수가 </a:t>
          </a:r>
          <a:r>
            <a:rPr lang="en-US" altLang="ko-KR" dirty="0"/>
            <a:t>100</a:t>
          </a:r>
          <a:r>
            <a:rPr lang="ko-KR" altLang="en-US" dirty="0"/>
            <a:t>개를 넘어가는</a:t>
          </a:r>
          <a:r>
            <a:rPr lang="en-US" altLang="ko-KR" dirty="0"/>
            <a:t>, </a:t>
          </a:r>
          <a:r>
            <a:rPr lang="ko-KR" altLang="en-US" dirty="0"/>
            <a:t>깊은 </a:t>
          </a:r>
          <a:r>
            <a:rPr lang="en-US" altLang="ko-KR" dirty="0"/>
            <a:t>CNN </a:t>
          </a:r>
          <a:r>
            <a:rPr lang="ko-KR" altLang="en-US" dirty="0"/>
            <a:t>모델들이 발표되면서</a:t>
          </a:r>
          <a:r>
            <a:rPr lang="en-US" altLang="ko-KR" dirty="0"/>
            <a:t>, </a:t>
          </a:r>
          <a:r>
            <a:rPr lang="ko-KR" altLang="en-US" dirty="0"/>
            <a:t>그와 동시에 깊은 </a:t>
          </a:r>
          <a:r>
            <a:rPr lang="en-US" altLang="ko-KR" dirty="0"/>
            <a:t>CNN </a:t>
          </a:r>
          <a:r>
            <a:rPr lang="ko-KR" altLang="en-US" dirty="0"/>
            <a:t>모델들의 문제점인 </a:t>
          </a:r>
          <a:r>
            <a:rPr lang="en-US" altLang="ko-KR" dirty="0"/>
            <a:t>“Vanishing Gradient” </a:t>
          </a:r>
          <a:r>
            <a:rPr lang="ko-KR" altLang="en-US" dirty="0"/>
            <a:t>문제가 대두되었다</a:t>
          </a:r>
          <a:r>
            <a:rPr lang="en-US" altLang="ko-KR" dirty="0"/>
            <a:t>.</a:t>
          </a:r>
          <a:r>
            <a:rPr lang="ko-KR" altLang="en-US" dirty="0"/>
            <a:t> </a:t>
          </a:r>
          <a:endParaRPr lang="en-US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r>
            <a:rPr lang="ko-KR" altLang="en-US" dirty="0"/>
            <a:t>이를 해결하고자 다양한 방법들이 연구되었는데</a:t>
          </a:r>
          <a:r>
            <a:rPr lang="en-US" altLang="ko-KR" dirty="0"/>
            <a:t>, </a:t>
          </a:r>
          <a:r>
            <a:rPr lang="ko-KR" altLang="en-US" dirty="0"/>
            <a:t>그 중 하나는 활성화 함수로 </a:t>
          </a:r>
          <a:r>
            <a:rPr lang="en-US" altLang="ko-KR" dirty="0" err="1"/>
            <a:t>ReLU</a:t>
          </a:r>
          <a:r>
            <a:rPr lang="en-US" altLang="ko-KR" dirty="0"/>
            <a:t> </a:t>
          </a:r>
          <a:r>
            <a:rPr lang="ko-KR" altLang="en-US" dirty="0"/>
            <a:t>함수를 사용하는 것이었다</a:t>
          </a:r>
          <a:r>
            <a:rPr lang="en-US" altLang="ko-KR" dirty="0"/>
            <a:t>.</a:t>
          </a:r>
          <a:endParaRPr lang="en-US" dirty="0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r>
            <a:rPr lang="ko-KR" altLang="en-US" dirty="0"/>
            <a:t>기존에는</a:t>
          </a:r>
          <a:r>
            <a:rPr lang="en-US" altLang="ko-KR" dirty="0"/>
            <a:t> sigmoid </a:t>
          </a:r>
          <a:r>
            <a:rPr lang="ko-KR" altLang="en-US" dirty="0"/>
            <a:t>함수를 사용하여</a:t>
          </a:r>
          <a:r>
            <a:rPr lang="en-US" altLang="ko-KR" dirty="0"/>
            <a:t>, </a:t>
          </a:r>
          <a:r>
            <a:rPr lang="ko-KR" altLang="en-US" dirty="0" err="1"/>
            <a:t>역전파</a:t>
          </a:r>
          <a:r>
            <a:rPr lang="ko-KR" altLang="en-US" dirty="0"/>
            <a:t> 과정에서 이 함수의 </a:t>
          </a:r>
          <a:r>
            <a:rPr lang="ko-KR" altLang="en-US" dirty="0" err="1"/>
            <a:t>미분값을</a:t>
          </a:r>
          <a:r>
            <a:rPr lang="ko-KR" altLang="en-US" dirty="0"/>
            <a:t> 계속 곱해 나가는 형식이었는데</a:t>
          </a:r>
          <a:r>
            <a:rPr lang="en-US" altLang="ko-KR" dirty="0"/>
            <a:t>,</a:t>
          </a:r>
          <a:endParaRPr lang="en-US" dirty="0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pPr latinLnBrk="1"/>
          <a:r>
            <a:rPr lang="ko-KR" altLang="en-US" dirty="0"/>
            <a:t>최대값이 </a:t>
          </a:r>
          <a:r>
            <a:rPr lang="en-US" altLang="ko-KR" dirty="0"/>
            <a:t>0.25</a:t>
          </a:r>
          <a:r>
            <a:rPr lang="ko-KR" altLang="en-US" dirty="0"/>
            <a:t>에 불과할 뿐더러 양 끝으로 갈수록 </a:t>
          </a:r>
          <a:r>
            <a:rPr lang="en-US" altLang="ko-KR" dirty="0"/>
            <a:t>0</a:t>
          </a:r>
          <a:r>
            <a:rPr lang="ko-KR" altLang="en-US" dirty="0"/>
            <a:t>에 가까워지는 터라 역전파를 진행할수록 </a:t>
          </a:r>
          <a:r>
            <a:rPr lang="en-US" altLang="ko-KR" dirty="0"/>
            <a:t>Gradient</a:t>
          </a:r>
          <a:r>
            <a:rPr lang="ko-KR" altLang="en-US" dirty="0"/>
            <a:t>가 많이 손실되는 것이 문제였다</a:t>
          </a:r>
          <a:r>
            <a:rPr lang="en-US" altLang="ko-KR" dirty="0"/>
            <a:t>.</a:t>
          </a:r>
          <a:endParaRPr lang="en-US" dirty="0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r>
            <a:rPr lang="ko-KR" altLang="en-US" dirty="0"/>
            <a:t>이에 대한 해결책으로 제시된 것이 </a:t>
          </a:r>
          <a:r>
            <a:rPr lang="en-US" altLang="ko-KR" dirty="0" err="1"/>
            <a:t>ReLU</a:t>
          </a:r>
          <a:r>
            <a:rPr lang="en-US" altLang="ko-KR" dirty="0"/>
            <a:t> </a:t>
          </a:r>
          <a:r>
            <a:rPr lang="ko-KR" altLang="en-US" dirty="0"/>
            <a:t>함수였고</a:t>
          </a:r>
          <a:r>
            <a:rPr lang="en-US" altLang="ko-KR" dirty="0"/>
            <a:t>, </a:t>
          </a:r>
          <a:r>
            <a:rPr lang="ko-KR" altLang="en-US" dirty="0"/>
            <a:t>실제로 적용한 결과</a:t>
          </a:r>
          <a:r>
            <a:rPr lang="en-US" altLang="ko-KR" dirty="0"/>
            <a:t>, Gradient </a:t>
          </a:r>
          <a:r>
            <a:rPr lang="ko-KR" altLang="en-US" dirty="0"/>
            <a:t>손실을 많이 방지할 수 있었다</a:t>
          </a:r>
          <a:r>
            <a:rPr lang="en-US" altLang="ko-KR" dirty="0"/>
            <a:t>.</a:t>
          </a:r>
          <a:endParaRPr lang="en-US" dirty="0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r>
            <a:rPr lang="en-US" altLang="ko-KR" dirty="0"/>
            <a:t>Vanishing Gradient</a:t>
          </a:r>
          <a:r>
            <a:rPr lang="ko-KR" altLang="en-US" dirty="0"/>
            <a:t>란</a:t>
          </a:r>
          <a:r>
            <a:rPr lang="en-US" altLang="ko-KR" dirty="0"/>
            <a:t>, </a:t>
          </a:r>
          <a:r>
            <a:rPr lang="ko-KR" altLang="en-US" dirty="0" err="1"/>
            <a:t>역전파</a:t>
          </a:r>
          <a:r>
            <a:rPr lang="ko-KR" altLang="en-US" dirty="0"/>
            <a:t> 과정에서 입력층으로 갈수록 기울기가 점차 작아지는 현상을 말한다</a:t>
          </a:r>
          <a:r>
            <a:rPr lang="en-US" altLang="ko-KR" dirty="0"/>
            <a:t>.</a:t>
          </a:r>
          <a:r>
            <a:rPr lang="ko-KR" altLang="en-US" dirty="0"/>
            <a:t> </a:t>
          </a:r>
          <a:endParaRPr lang="en-US" dirty="0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389FA654-5C59-43D8-87FE-BE345538D414}" type="presOf" srcId="{779AD618-B541-41EF-9FEA-F15A221B4000}" destId="{1B115333-D8E8-4848-A10E-102CA95290B8}" srcOrd="0" destOrd="0" presId="urn:microsoft.com/office/officeart/2008/layout/LinedList"/>
    <dgm:cxn modelId="{95CF285B-2FD1-460E-8538-E8CCFC07C359}" type="presOf" srcId="{D4D8C3E6-0AD9-4234-98A1-2A0CF019745E}" destId="{A4B9ABAA-F0B5-48B6-8CCE-CE89791FB4D2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3130C96A-3C9A-40B3-8757-AF234249D097}" type="presOf" srcId="{B83F09FD-92CB-43AB-A70F-660F67A79380}" destId="{D94FB535-AA58-4F99-A092-C1E64FC5DC53}" srcOrd="0" destOrd="0" presId="urn:microsoft.com/office/officeart/2008/layout/LinedList"/>
    <dgm:cxn modelId="{51418A70-AF57-4685-AD26-757AF034AE7E}" type="presOf" srcId="{DDC585CF-152B-4715-ABAB-9AAD94329AF0}" destId="{ED9F9356-F1E1-4A0B-8FD8-55CC2F2DDDFE}" srcOrd="0" destOrd="0" presId="urn:microsoft.com/office/officeart/2008/layout/LinedList"/>
    <dgm:cxn modelId="{49BDD97D-B853-4A0A-93EB-6696A18D0FCC}" type="presOf" srcId="{64AD8277-8ECA-4048-BF60-52D2D112B13D}" destId="{65B0F027-DA07-4D91-BF21-771BB34AE8E3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08C769D8-5EAB-4424-9084-DDDBCB40A142}" type="presOf" srcId="{5526D198-2C8D-4122-92DA-5CE242C2756B}" destId="{00DA1512-BB90-43DE-AE71-D49615C88FBD}" srcOrd="0" destOrd="0" presId="urn:microsoft.com/office/officeart/2008/layout/LinedList"/>
    <dgm:cxn modelId="{268652EF-7A92-480D-A0A9-90414B1F5758}" type="presOf" srcId="{DC791BA9-095F-4B9D-AA0D-BF04C309995B}" destId="{8765EBD1-EA2D-45E4-AE6E-7963164EB2D7}" srcOrd="0" destOrd="0" presId="urn:microsoft.com/office/officeart/2008/layout/LinedList"/>
    <dgm:cxn modelId="{AE34680D-F14D-40C0-B0A4-7B9B349FBA90}" type="presParOf" srcId="{ED9F9356-F1E1-4A0B-8FD8-55CC2F2DDDFE}" destId="{3AE00611-4751-41A0-A497-CFF0AD8AADFE}" srcOrd="0" destOrd="0" presId="urn:microsoft.com/office/officeart/2008/layout/LinedList"/>
    <dgm:cxn modelId="{781E5F3C-A29B-4F8D-A033-9124DD2E6ACC}" type="presParOf" srcId="{ED9F9356-F1E1-4A0B-8FD8-55CC2F2DDDFE}" destId="{8441A190-8965-4581-948F-94080D0FA41E}" srcOrd="1" destOrd="0" presId="urn:microsoft.com/office/officeart/2008/layout/LinedList"/>
    <dgm:cxn modelId="{F1A52B96-42FD-4C0E-91A1-4493545E52F5}" type="presParOf" srcId="{8441A190-8965-4581-948F-94080D0FA41E}" destId="{65B0F027-DA07-4D91-BF21-771BB34AE8E3}" srcOrd="0" destOrd="0" presId="urn:microsoft.com/office/officeart/2008/layout/LinedList"/>
    <dgm:cxn modelId="{CDE36EE8-7FD1-4A8A-8A95-E90937DD681C}" type="presParOf" srcId="{8441A190-8965-4581-948F-94080D0FA41E}" destId="{9B891518-792B-408C-A987-03552BB3583C}" srcOrd="1" destOrd="0" presId="urn:microsoft.com/office/officeart/2008/layout/LinedList"/>
    <dgm:cxn modelId="{34F0CC52-B82F-472B-BE8B-4640C1D3557A}" type="presParOf" srcId="{ED9F9356-F1E1-4A0B-8FD8-55CC2F2DDDFE}" destId="{6DB4EBC0-40D2-419A-AE70-F9B4AF3D40B0}" srcOrd="2" destOrd="0" presId="urn:microsoft.com/office/officeart/2008/layout/LinedList"/>
    <dgm:cxn modelId="{1F6C387A-4759-40E7-B95F-D2D77B5B2827}" type="presParOf" srcId="{ED9F9356-F1E1-4A0B-8FD8-55CC2F2DDDFE}" destId="{0F286648-C22E-4B90-854A-2E587092E5B3}" srcOrd="3" destOrd="0" presId="urn:microsoft.com/office/officeart/2008/layout/LinedList"/>
    <dgm:cxn modelId="{46DA5100-EA64-45BD-BC50-F19C61D7D346}" type="presParOf" srcId="{0F286648-C22E-4B90-854A-2E587092E5B3}" destId="{D94FB535-AA58-4F99-A092-C1E64FC5DC53}" srcOrd="0" destOrd="0" presId="urn:microsoft.com/office/officeart/2008/layout/LinedList"/>
    <dgm:cxn modelId="{95B1C360-C99C-4559-BAF6-9A82144F8F8B}" type="presParOf" srcId="{0F286648-C22E-4B90-854A-2E587092E5B3}" destId="{3D0A720D-DD97-4851-8FE7-829092FFEE33}" srcOrd="1" destOrd="0" presId="urn:microsoft.com/office/officeart/2008/layout/LinedList"/>
    <dgm:cxn modelId="{FAD5F950-047D-459B-A5D9-5DCEA0A62298}" type="presParOf" srcId="{ED9F9356-F1E1-4A0B-8FD8-55CC2F2DDDFE}" destId="{5BFD657F-C925-40C2-8ABA-3F8EC35CC6A7}" srcOrd="4" destOrd="0" presId="urn:microsoft.com/office/officeart/2008/layout/LinedList"/>
    <dgm:cxn modelId="{BAA569F4-AB72-4885-BA5C-0E236F8A8E33}" type="presParOf" srcId="{ED9F9356-F1E1-4A0B-8FD8-55CC2F2DDDFE}" destId="{611495A2-4B2C-423B-9480-5CB681C530CA}" srcOrd="5" destOrd="0" presId="urn:microsoft.com/office/officeart/2008/layout/LinedList"/>
    <dgm:cxn modelId="{0B619137-39F6-4D5B-9F06-3399DB41D86F}" type="presParOf" srcId="{611495A2-4B2C-423B-9480-5CB681C530CA}" destId="{A4B9ABAA-F0B5-48B6-8CCE-CE89791FB4D2}" srcOrd="0" destOrd="0" presId="urn:microsoft.com/office/officeart/2008/layout/LinedList"/>
    <dgm:cxn modelId="{CD225161-0A7D-4D29-803E-26AD74B77924}" type="presParOf" srcId="{611495A2-4B2C-423B-9480-5CB681C530CA}" destId="{80DAE7CC-46F2-452B-AE50-8D13304A0A58}" srcOrd="1" destOrd="0" presId="urn:microsoft.com/office/officeart/2008/layout/LinedList"/>
    <dgm:cxn modelId="{A3BC7F43-31D7-40E2-A8F4-70ABFFEC4740}" type="presParOf" srcId="{ED9F9356-F1E1-4A0B-8FD8-55CC2F2DDDFE}" destId="{FBC9BE74-606E-4192-9A46-1121084BDBA6}" srcOrd="6" destOrd="0" presId="urn:microsoft.com/office/officeart/2008/layout/LinedList"/>
    <dgm:cxn modelId="{57209D4D-ECF1-40F5-878B-E4528915FD44}" type="presParOf" srcId="{ED9F9356-F1E1-4A0B-8FD8-55CC2F2DDDFE}" destId="{8B70C928-8415-45FF-9099-4044BE5E7BF3}" srcOrd="7" destOrd="0" presId="urn:microsoft.com/office/officeart/2008/layout/LinedList"/>
    <dgm:cxn modelId="{350F8DB9-0E77-41DA-8D6B-BEB879CAC588}" type="presParOf" srcId="{8B70C928-8415-45FF-9099-4044BE5E7BF3}" destId="{00DA1512-BB90-43DE-AE71-D49615C88FBD}" srcOrd="0" destOrd="0" presId="urn:microsoft.com/office/officeart/2008/layout/LinedList"/>
    <dgm:cxn modelId="{BB425FC9-E017-49A7-A323-EF4BAE83C6E0}" type="presParOf" srcId="{8B70C928-8415-45FF-9099-4044BE5E7BF3}" destId="{5751D65D-B78D-4FA3-82D5-1F40F6E5B218}" srcOrd="1" destOrd="0" presId="urn:microsoft.com/office/officeart/2008/layout/LinedList"/>
    <dgm:cxn modelId="{F523E1E4-5CCC-484E-8AE8-76DD06102B4F}" type="presParOf" srcId="{ED9F9356-F1E1-4A0B-8FD8-55CC2F2DDDFE}" destId="{EBF5226E-751E-48AF-A0D9-69A36AC8BBDD}" srcOrd="8" destOrd="0" presId="urn:microsoft.com/office/officeart/2008/layout/LinedList"/>
    <dgm:cxn modelId="{8F4F46F9-FA83-4BC4-9371-AFD812DC6BD4}" type="presParOf" srcId="{ED9F9356-F1E1-4A0B-8FD8-55CC2F2DDDFE}" destId="{5ABE877C-525B-4FC1-B64A-98349A145327}" srcOrd="9" destOrd="0" presId="urn:microsoft.com/office/officeart/2008/layout/LinedList"/>
    <dgm:cxn modelId="{8CA45D6D-797C-441F-9E01-32F9B4C22C5B}" type="presParOf" srcId="{5ABE877C-525B-4FC1-B64A-98349A145327}" destId="{8765EBD1-EA2D-45E4-AE6E-7963164EB2D7}" srcOrd="0" destOrd="0" presId="urn:microsoft.com/office/officeart/2008/layout/LinedList"/>
    <dgm:cxn modelId="{A1CF219E-E0A2-47B4-86C3-989555D2377C}" type="presParOf" srcId="{5ABE877C-525B-4FC1-B64A-98349A145327}" destId="{923CB386-C276-42AC-972E-B3C3165DFCEC}" srcOrd="1" destOrd="0" presId="urn:microsoft.com/office/officeart/2008/layout/LinedList"/>
    <dgm:cxn modelId="{3D7E43A4-23A6-4417-B686-B9A1ADFCE172}" type="presParOf" srcId="{ED9F9356-F1E1-4A0B-8FD8-55CC2F2DDDFE}" destId="{0D65398E-0719-474F-BA51-502F5E8A32AE}" srcOrd="10" destOrd="0" presId="urn:microsoft.com/office/officeart/2008/layout/LinedList"/>
    <dgm:cxn modelId="{9D18F002-334D-4961-B1E6-2614639610AC}" type="presParOf" srcId="{ED9F9356-F1E1-4A0B-8FD8-55CC2F2DDDFE}" destId="{39865702-7E95-4285-BB20-4FB2DC52C2D3}" srcOrd="11" destOrd="0" presId="urn:microsoft.com/office/officeart/2008/layout/LinedList"/>
    <dgm:cxn modelId="{063559EE-12B5-4106-866D-37438671046A}" type="presParOf" srcId="{39865702-7E95-4285-BB20-4FB2DC52C2D3}" destId="{1B115333-D8E8-4848-A10E-102CA95290B8}" srcOrd="0" destOrd="0" presId="urn:microsoft.com/office/officeart/2008/layout/LinedList"/>
    <dgm:cxn modelId="{BF4C4569-5884-4AA8-A59A-FB11B59C0563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en-US" altLang="ko-KR" dirty="0"/>
            <a:t>CNN</a:t>
          </a:r>
          <a:r>
            <a:rPr lang="ko-KR" altLang="en-US" dirty="0"/>
            <a:t>의 </a:t>
          </a:r>
          <a:r>
            <a:rPr lang="en-US" altLang="ko-KR" dirty="0"/>
            <a:t>feature map</a:t>
          </a:r>
          <a:r>
            <a:rPr lang="ko-KR" altLang="en-US" dirty="0"/>
            <a:t>들이 많아질수록 </a:t>
          </a:r>
          <a:r>
            <a:rPr lang="en-US" altLang="ko-KR" dirty="0"/>
            <a:t>Parameter </a:t>
          </a:r>
          <a:r>
            <a:rPr lang="ko-KR" altLang="en-US" dirty="0"/>
            <a:t>수도 증가하게 되는데</a:t>
          </a:r>
          <a:r>
            <a:rPr lang="en-US" altLang="ko-KR" dirty="0"/>
            <a:t>, </a:t>
          </a:r>
          <a:r>
            <a:rPr lang="ko-KR" altLang="en-US" dirty="0"/>
            <a:t>이 경우 </a:t>
          </a:r>
          <a:r>
            <a:rPr lang="en-US" altLang="ko-KR" dirty="0"/>
            <a:t>overfitting</a:t>
          </a:r>
          <a:r>
            <a:rPr lang="ko-KR" altLang="en-US" dirty="0"/>
            <a:t>이 발생할 가능성이 있다</a:t>
          </a:r>
          <a:r>
            <a:rPr lang="en-US" altLang="ko-KR" dirty="0"/>
            <a:t>.</a:t>
          </a:r>
          <a:endParaRPr lang="en-US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r>
            <a:rPr lang="ko-KR" altLang="en-US" dirty="0"/>
            <a:t>때문에</a:t>
          </a:r>
          <a:r>
            <a:rPr lang="en-US" altLang="ko-KR" dirty="0"/>
            <a:t>, </a:t>
          </a:r>
          <a:r>
            <a:rPr lang="ko-KR" altLang="en-US" dirty="0"/>
            <a:t>일반적으로는 </a:t>
          </a:r>
          <a:r>
            <a:rPr lang="en-US" altLang="ko-KR" dirty="0"/>
            <a:t>max pooling</a:t>
          </a:r>
          <a:r>
            <a:rPr lang="ko-KR" altLang="en-US" dirty="0"/>
            <a:t>을 적용하여 크기를 줄이게 되는데</a:t>
          </a:r>
          <a:r>
            <a:rPr lang="en-US" altLang="ko-KR" dirty="0"/>
            <a:t>, kernel</a:t>
          </a:r>
          <a:r>
            <a:rPr lang="ko-KR" altLang="en-US" dirty="0"/>
            <a:t>의 </a:t>
          </a:r>
          <a:r>
            <a:rPr lang="en-US" altLang="ko-KR" dirty="0"/>
            <a:t>max </a:t>
          </a:r>
          <a:r>
            <a:rPr lang="ko-KR" altLang="en-US" dirty="0"/>
            <a:t>값이 그 </a:t>
          </a:r>
          <a:r>
            <a:rPr lang="en-US" altLang="ko-KR" dirty="0"/>
            <a:t>kernel</a:t>
          </a:r>
          <a:r>
            <a:rPr lang="ko-KR" altLang="en-US" dirty="0"/>
            <a:t>의 </a:t>
          </a:r>
          <a:r>
            <a:rPr lang="en-US" altLang="ko-KR" dirty="0"/>
            <a:t>feature</a:t>
          </a:r>
          <a:r>
            <a:rPr lang="ko-KR" altLang="en-US" dirty="0"/>
            <a:t>를 가장 잘 나타내기 때문이다</a:t>
          </a:r>
          <a:r>
            <a:rPr lang="en-US" altLang="ko-KR" dirty="0"/>
            <a:t>.</a:t>
          </a:r>
          <a:endParaRPr lang="en-US" dirty="0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r>
            <a:rPr lang="ko-KR" altLang="en-US" dirty="0"/>
            <a:t>하지만 </a:t>
          </a:r>
          <a:r>
            <a:rPr lang="en-US" altLang="ko-KR" dirty="0"/>
            <a:t>Layer</a:t>
          </a:r>
          <a:r>
            <a:rPr lang="ko-KR" altLang="en-US" dirty="0"/>
            <a:t>가 많아질수록</a:t>
          </a:r>
          <a:r>
            <a:rPr lang="en-US" altLang="ko-KR" dirty="0"/>
            <a:t>(</a:t>
          </a:r>
          <a:r>
            <a:rPr lang="ko-KR" altLang="en-US" dirty="0"/>
            <a:t>깊어질수록</a:t>
          </a:r>
          <a:r>
            <a:rPr lang="en-US" altLang="ko-KR" dirty="0"/>
            <a:t>) feature</a:t>
          </a:r>
          <a:r>
            <a:rPr lang="ko-KR" altLang="en-US" dirty="0"/>
            <a:t>들이 포함하는 정보가 더욱 </a:t>
          </a:r>
          <a:r>
            <a:rPr lang="ko-KR" altLang="en-US" dirty="0" err="1"/>
            <a:t>중요해지는데</a:t>
          </a:r>
          <a:r>
            <a:rPr lang="en-US" altLang="ko-KR" dirty="0"/>
            <a:t>,</a:t>
          </a:r>
          <a:endParaRPr lang="en-US" dirty="0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r>
            <a:rPr lang="en-US" altLang="ko-KR" dirty="0"/>
            <a:t>Max pooling</a:t>
          </a:r>
          <a:r>
            <a:rPr lang="ko-KR" altLang="en-US" dirty="0"/>
            <a:t>을 사용할 경우</a:t>
          </a:r>
          <a:r>
            <a:rPr lang="en-US" altLang="ko-KR" dirty="0"/>
            <a:t> </a:t>
          </a:r>
          <a:r>
            <a:rPr lang="ko-KR" altLang="en-US" dirty="0"/>
            <a:t>이 미세한 </a:t>
          </a:r>
          <a:r>
            <a:rPr lang="en-US" altLang="ko-KR" dirty="0"/>
            <a:t>feature</a:t>
          </a:r>
          <a:r>
            <a:rPr lang="ko-KR" altLang="en-US" dirty="0"/>
            <a:t>들의 정보가 사라질 수 있다</a:t>
          </a:r>
          <a:r>
            <a:rPr lang="en-US" altLang="ko-KR" dirty="0"/>
            <a:t>.</a:t>
          </a:r>
          <a:endParaRPr lang="en-US" dirty="0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pPr latinLnBrk="1"/>
          <a:r>
            <a:rPr lang="ko-KR" altLang="en-US" dirty="0"/>
            <a:t>따라서</a:t>
          </a:r>
          <a:r>
            <a:rPr lang="en-US" altLang="ko-KR" dirty="0"/>
            <a:t>, Conv</a:t>
          </a:r>
          <a:r>
            <a:rPr lang="ko-KR" altLang="en-US" dirty="0"/>
            <a:t>의 </a:t>
          </a:r>
          <a:r>
            <a:rPr lang="en-US" altLang="ko-KR" dirty="0"/>
            <a:t>stride</a:t>
          </a:r>
          <a:r>
            <a:rPr lang="ko-KR" altLang="en-US" dirty="0"/>
            <a:t>를 늘리는 방식으로 크기를 축소함으로써 </a:t>
          </a:r>
          <a:r>
            <a:rPr lang="en-US" altLang="ko-KR" dirty="0"/>
            <a:t>feature</a:t>
          </a:r>
          <a:r>
            <a:rPr lang="ko-KR" altLang="en-US" dirty="0"/>
            <a:t>가 사라지는 것을 방지한다</a:t>
          </a:r>
          <a:r>
            <a:rPr lang="en-US" altLang="ko-KR" dirty="0"/>
            <a:t>.</a:t>
          </a:r>
          <a:endParaRPr lang="en-US" dirty="0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r>
            <a:rPr lang="ko-KR" altLang="en-US" dirty="0"/>
            <a:t>여기서는 </a:t>
          </a:r>
          <a:r>
            <a:rPr lang="en-US" altLang="ko-KR" dirty="0">
              <a:solidFill>
                <a:srgbClr val="FF0000"/>
              </a:solidFill>
            </a:rPr>
            <a:t>stride 2,</a:t>
          </a:r>
          <a:r>
            <a:rPr lang="ko-KR" altLang="en-US" dirty="0">
              <a:solidFill>
                <a:srgbClr val="FF0000"/>
              </a:solidFill>
            </a:rPr>
            <a:t> </a:t>
          </a:r>
          <a:r>
            <a:rPr lang="en-US" altLang="ko-KR" dirty="0">
              <a:solidFill>
                <a:srgbClr val="FF0000"/>
              </a:solidFill>
            </a:rPr>
            <a:t>7*7 Conv</a:t>
          </a:r>
          <a:r>
            <a:rPr lang="en-US" altLang="ko-KR" dirty="0"/>
            <a:t> &amp;</a:t>
          </a:r>
          <a:r>
            <a:rPr lang="ko-KR" altLang="en-US" dirty="0"/>
            <a:t> </a:t>
          </a:r>
          <a:r>
            <a:rPr lang="en-US" altLang="ko-KR" dirty="0">
              <a:solidFill>
                <a:srgbClr val="0070C0"/>
              </a:solidFill>
            </a:rPr>
            <a:t>stride 2,</a:t>
          </a:r>
          <a:r>
            <a:rPr lang="ko-KR" altLang="en-US" dirty="0">
              <a:solidFill>
                <a:srgbClr val="0070C0"/>
              </a:solidFill>
            </a:rPr>
            <a:t> </a:t>
          </a:r>
          <a:r>
            <a:rPr lang="en-US" altLang="ko-KR" dirty="0">
              <a:solidFill>
                <a:srgbClr val="0070C0"/>
              </a:solidFill>
            </a:rPr>
            <a:t>3*3 Max</a:t>
          </a:r>
          <a:r>
            <a:rPr lang="ko-KR" altLang="en-US" dirty="0">
              <a:solidFill>
                <a:srgbClr val="0070C0"/>
              </a:solidFill>
            </a:rPr>
            <a:t> </a:t>
          </a:r>
          <a:r>
            <a:rPr lang="en-US" altLang="ko-KR" dirty="0" err="1">
              <a:solidFill>
                <a:srgbClr val="0070C0"/>
              </a:solidFill>
            </a:rPr>
            <a:t>poolng</a:t>
          </a:r>
          <a:r>
            <a:rPr lang="ko-KR" altLang="en-US" dirty="0"/>
            <a:t>을 적용하였다</a:t>
          </a:r>
          <a:r>
            <a:rPr lang="en-US" altLang="ko-KR" dirty="0"/>
            <a:t>.</a:t>
          </a:r>
          <a:endParaRPr lang="en-US" dirty="0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389FA654-5C59-43D8-87FE-BE345538D414}" type="presOf" srcId="{779AD618-B541-41EF-9FEA-F15A221B4000}" destId="{1B115333-D8E8-4848-A10E-102CA95290B8}" srcOrd="0" destOrd="0" presId="urn:microsoft.com/office/officeart/2008/layout/LinedList"/>
    <dgm:cxn modelId="{95CF285B-2FD1-460E-8538-E8CCFC07C359}" type="presOf" srcId="{D4D8C3E6-0AD9-4234-98A1-2A0CF019745E}" destId="{A4B9ABAA-F0B5-48B6-8CCE-CE89791FB4D2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3130C96A-3C9A-40B3-8757-AF234249D097}" type="presOf" srcId="{B83F09FD-92CB-43AB-A70F-660F67A79380}" destId="{D94FB535-AA58-4F99-A092-C1E64FC5DC53}" srcOrd="0" destOrd="0" presId="urn:microsoft.com/office/officeart/2008/layout/LinedList"/>
    <dgm:cxn modelId="{51418A70-AF57-4685-AD26-757AF034AE7E}" type="presOf" srcId="{DDC585CF-152B-4715-ABAB-9AAD94329AF0}" destId="{ED9F9356-F1E1-4A0B-8FD8-55CC2F2DDDFE}" srcOrd="0" destOrd="0" presId="urn:microsoft.com/office/officeart/2008/layout/LinedList"/>
    <dgm:cxn modelId="{49BDD97D-B853-4A0A-93EB-6696A18D0FCC}" type="presOf" srcId="{64AD8277-8ECA-4048-BF60-52D2D112B13D}" destId="{65B0F027-DA07-4D91-BF21-771BB34AE8E3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08C769D8-5EAB-4424-9084-DDDBCB40A142}" type="presOf" srcId="{5526D198-2C8D-4122-92DA-5CE242C2756B}" destId="{00DA1512-BB90-43DE-AE71-D49615C88FBD}" srcOrd="0" destOrd="0" presId="urn:microsoft.com/office/officeart/2008/layout/LinedList"/>
    <dgm:cxn modelId="{268652EF-7A92-480D-A0A9-90414B1F5758}" type="presOf" srcId="{DC791BA9-095F-4B9D-AA0D-BF04C309995B}" destId="{8765EBD1-EA2D-45E4-AE6E-7963164EB2D7}" srcOrd="0" destOrd="0" presId="urn:microsoft.com/office/officeart/2008/layout/LinedList"/>
    <dgm:cxn modelId="{AE34680D-F14D-40C0-B0A4-7B9B349FBA90}" type="presParOf" srcId="{ED9F9356-F1E1-4A0B-8FD8-55CC2F2DDDFE}" destId="{3AE00611-4751-41A0-A497-CFF0AD8AADFE}" srcOrd="0" destOrd="0" presId="urn:microsoft.com/office/officeart/2008/layout/LinedList"/>
    <dgm:cxn modelId="{781E5F3C-A29B-4F8D-A033-9124DD2E6ACC}" type="presParOf" srcId="{ED9F9356-F1E1-4A0B-8FD8-55CC2F2DDDFE}" destId="{8441A190-8965-4581-948F-94080D0FA41E}" srcOrd="1" destOrd="0" presId="urn:microsoft.com/office/officeart/2008/layout/LinedList"/>
    <dgm:cxn modelId="{F1A52B96-42FD-4C0E-91A1-4493545E52F5}" type="presParOf" srcId="{8441A190-8965-4581-948F-94080D0FA41E}" destId="{65B0F027-DA07-4D91-BF21-771BB34AE8E3}" srcOrd="0" destOrd="0" presId="urn:microsoft.com/office/officeart/2008/layout/LinedList"/>
    <dgm:cxn modelId="{CDE36EE8-7FD1-4A8A-8A95-E90937DD681C}" type="presParOf" srcId="{8441A190-8965-4581-948F-94080D0FA41E}" destId="{9B891518-792B-408C-A987-03552BB3583C}" srcOrd="1" destOrd="0" presId="urn:microsoft.com/office/officeart/2008/layout/LinedList"/>
    <dgm:cxn modelId="{34F0CC52-B82F-472B-BE8B-4640C1D3557A}" type="presParOf" srcId="{ED9F9356-F1E1-4A0B-8FD8-55CC2F2DDDFE}" destId="{6DB4EBC0-40D2-419A-AE70-F9B4AF3D40B0}" srcOrd="2" destOrd="0" presId="urn:microsoft.com/office/officeart/2008/layout/LinedList"/>
    <dgm:cxn modelId="{1F6C387A-4759-40E7-B95F-D2D77B5B2827}" type="presParOf" srcId="{ED9F9356-F1E1-4A0B-8FD8-55CC2F2DDDFE}" destId="{0F286648-C22E-4B90-854A-2E587092E5B3}" srcOrd="3" destOrd="0" presId="urn:microsoft.com/office/officeart/2008/layout/LinedList"/>
    <dgm:cxn modelId="{46DA5100-EA64-45BD-BC50-F19C61D7D346}" type="presParOf" srcId="{0F286648-C22E-4B90-854A-2E587092E5B3}" destId="{D94FB535-AA58-4F99-A092-C1E64FC5DC53}" srcOrd="0" destOrd="0" presId="urn:microsoft.com/office/officeart/2008/layout/LinedList"/>
    <dgm:cxn modelId="{95B1C360-C99C-4559-BAF6-9A82144F8F8B}" type="presParOf" srcId="{0F286648-C22E-4B90-854A-2E587092E5B3}" destId="{3D0A720D-DD97-4851-8FE7-829092FFEE33}" srcOrd="1" destOrd="0" presId="urn:microsoft.com/office/officeart/2008/layout/LinedList"/>
    <dgm:cxn modelId="{FAD5F950-047D-459B-A5D9-5DCEA0A62298}" type="presParOf" srcId="{ED9F9356-F1E1-4A0B-8FD8-55CC2F2DDDFE}" destId="{5BFD657F-C925-40C2-8ABA-3F8EC35CC6A7}" srcOrd="4" destOrd="0" presId="urn:microsoft.com/office/officeart/2008/layout/LinedList"/>
    <dgm:cxn modelId="{BAA569F4-AB72-4885-BA5C-0E236F8A8E33}" type="presParOf" srcId="{ED9F9356-F1E1-4A0B-8FD8-55CC2F2DDDFE}" destId="{611495A2-4B2C-423B-9480-5CB681C530CA}" srcOrd="5" destOrd="0" presId="urn:microsoft.com/office/officeart/2008/layout/LinedList"/>
    <dgm:cxn modelId="{0B619137-39F6-4D5B-9F06-3399DB41D86F}" type="presParOf" srcId="{611495A2-4B2C-423B-9480-5CB681C530CA}" destId="{A4B9ABAA-F0B5-48B6-8CCE-CE89791FB4D2}" srcOrd="0" destOrd="0" presId="urn:microsoft.com/office/officeart/2008/layout/LinedList"/>
    <dgm:cxn modelId="{CD225161-0A7D-4D29-803E-26AD74B77924}" type="presParOf" srcId="{611495A2-4B2C-423B-9480-5CB681C530CA}" destId="{80DAE7CC-46F2-452B-AE50-8D13304A0A58}" srcOrd="1" destOrd="0" presId="urn:microsoft.com/office/officeart/2008/layout/LinedList"/>
    <dgm:cxn modelId="{A3BC7F43-31D7-40E2-A8F4-70ABFFEC4740}" type="presParOf" srcId="{ED9F9356-F1E1-4A0B-8FD8-55CC2F2DDDFE}" destId="{FBC9BE74-606E-4192-9A46-1121084BDBA6}" srcOrd="6" destOrd="0" presId="urn:microsoft.com/office/officeart/2008/layout/LinedList"/>
    <dgm:cxn modelId="{57209D4D-ECF1-40F5-878B-E4528915FD44}" type="presParOf" srcId="{ED9F9356-F1E1-4A0B-8FD8-55CC2F2DDDFE}" destId="{8B70C928-8415-45FF-9099-4044BE5E7BF3}" srcOrd="7" destOrd="0" presId="urn:microsoft.com/office/officeart/2008/layout/LinedList"/>
    <dgm:cxn modelId="{350F8DB9-0E77-41DA-8D6B-BEB879CAC588}" type="presParOf" srcId="{8B70C928-8415-45FF-9099-4044BE5E7BF3}" destId="{00DA1512-BB90-43DE-AE71-D49615C88FBD}" srcOrd="0" destOrd="0" presId="urn:microsoft.com/office/officeart/2008/layout/LinedList"/>
    <dgm:cxn modelId="{BB425FC9-E017-49A7-A323-EF4BAE83C6E0}" type="presParOf" srcId="{8B70C928-8415-45FF-9099-4044BE5E7BF3}" destId="{5751D65D-B78D-4FA3-82D5-1F40F6E5B218}" srcOrd="1" destOrd="0" presId="urn:microsoft.com/office/officeart/2008/layout/LinedList"/>
    <dgm:cxn modelId="{F523E1E4-5CCC-484E-8AE8-76DD06102B4F}" type="presParOf" srcId="{ED9F9356-F1E1-4A0B-8FD8-55CC2F2DDDFE}" destId="{EBF5226E-751E-48AF-A0D9-69A36AC8BBDD}" srcOrd="8" destOrd="0" presId="urn:microsoft.com/office/officeart/2008/layout/LinedList"/>
    <dgm:cxn modelId="{8F4F46F9-FA83-4BC4-9371-AFD812DC6BD4}" type="presParOf" srcId="{ED9F9356-F1E1-4A0B-8FD8-55CC2F2DDDFE}" destId="{5ABE877C-525B-4FC1-B64A-98349A145327}" srcOrd="9" destOrd="0" presId="urn:microsoft.com/office/officeart/2008/layout/LinedList"/>
    <dgm:cxn modelId="{8CA45D6D-797C-441F-9E01-32F9B4C22C5B}" type="presParOf" srcId="{5ABE877C-525B-4FC1-B64A-98349A145327}" destId="{8765EBD1-EA2D-45E4-AE6E-7963164EB2D7}" srcOrd="0" destOrd="0" presId="urn:microsoft.com/office/officeart/2008/layout/LinedList"/>
    <dgm:cxn modelId="{A1CF219E-E0A2-47B4-86C3-989555D2377C}" type="presParOf" srcId="{5ABE877C-525B-4FC1-B64A-98349A145327}" destId="{923CB386-C276-42AC-972E-B3C3165DFCEC}" srcOrd="1" destOrd="0" presId="urn:microsoft.com/office/officeart/2008/layout/LinedList"/>
    <dgm:cxn modelId="{3D7E43A4-23A6-4417-B686-B9A1ADFCE172}" type="presParOf" srcId="{ED9F9356-F1E1-4A0B-8FD8-55CC2F2DDDFE}" destId="{0D65398E-0719-474F-BA51-502F5E8A32AE}" srcOrd="10" destOrd="0" presId="urn:microsoft.com/office/officeart/2008/layout/LinedList"/>
    <dgm:cxn modelId="{9D18F002-334D-4961-B1E6-2614639610AC}" type="presParOf" srcId="{ED9F9356-F1E1-4A0B-8FD8-55CC2F2DDDFE}" destId="{39865702-7E95-4285-BB20-4FB2DC52C2D3}" srcOrd="11" destOrd="0" presId="urn:microsoft.com/office/officeart/2008/layout/LinedList"/>
    <dgm:cxn modelId="{063559EE-12B5-4106-866D-37438671046A}" type="presParOf" srcId="{39865702-7E95-4285-BB20-4FB2DC52C2D3}" destId="{1B115333-D8E8-4848-A10E-102CA95290B8}" srcOrd="0" destOrd="0" presId="urn:microsoft.com/office/officeart/2008/layout/LinedList"/>
    <dgm:cxn modelId="{BF4C4569-5884-4AA8-A59A-FB11B59C0563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ko-KR" altLang="en-US" dirty="0"/>
            <a:t>선행 </a:t>
          </a:r>
          <a:r>
            <a:rPr lang="en-US" altLang="ko-KR" dirty="0"/>
            <a:t>Dense Block</a:t>
          </a:r>
          <a:r>
            <a:rPr lang="ko-KR" altLang="en-US" dirty="0"/>
            <a:t>의 </a:t>
          </a:r>
          <a:r>
            <a:rPr lang="en-US" altLang="ko-KR" dirty="0"/>
            <a:t>output</a:t>
          </a:r>
          <a:r>
            <a:rPr lang="ko-KR" altLang="en-US" dirty="0"/>
            <a:t>과 후행 </a:t>
          </a:r>
          <a:r>
            <a:rPr lang="en-US" altLang="ko-KR" dirty="0"/>
            <a:t>Dense Block</a:t>
          </a:r>
          <a:r>
            <a:rPr lang="ko-KR" altLang="en-US" dirty="0"/>
            <a:t>의 </a:t>
          </a:r>
          <a:r>
            <a:rPr lang="en-US" altLang="ko-KR" dirty="0"/>
            <a:t>input </a:t>
          </a:r>
          <a:r>
            <a:rPr lang="ko-KR" altLang="en-US" dirty="0"/>
            <a:t>크기를 맞춰주는 </a:t>
          </a:r>
          <a:r>
            <a:rPr lang="en-US" altLang="ko-KR" dirty="0"/>
            <a:t>down-sampling layer</a:t>
          </a:r>
          <a:endParaRPr lang="en-US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endParaRPr lang="en-US" dirty="0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r>
            <a:rPr lang="en-US" altLang="ko-KR" dirty="0">
              <a:solidFill>
                <a:srgbClr val="FF0000"/>
              </a:solidFill>
            </a:rPr>
            <a:t>Batch Normalization Layer</a:t>
          </a:r>
          <a:r>
            <a:rPr lang="en-US" altLang="ko-KR" dirty="0"/>
            <a:t> &amp; </a:t>
          </a:r>
          <a:r>
            <a:rPr lang="en-US" altLang="ko-KR" dirty="0">
              <a:solidFill>
                <a:srgbClr val="00B050"/>
              </a:solidFill>
            </a:rPr>
            <a:t>1*1 Convolution Layer</a:t>
          </a:r>
          <a:r>
            <a:rPr lang="en-US" altLang="ko-KR" dirty="0"/>
            <a:t> &amp; </a:t>
          </a:r>
          <a:r>
            <a:rPr lang="en-US" altLang="ko-KR" dirty="0">
              <a:solidFill>
                <a:srgbClr val="0070C0"/>
              </a:solidFill>
            </a:rPr>
            <a:t>2*2 Average pooling Layer</a:t>
          </a:r>
          <a:endParaRPr lang="en-US" dirty="0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endParaRPr lang="en-US" dirty="0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pPr latinLnBrk="1"/>
          <a:r>
            <a:rPr lang="ko-KR" altLang="en-US" dirty="0"/>
            <a:t>그 결과 </a:t>
          </a:r>
          <a:r>
            <a:rPr lang="en-US" altLang="ko-KR" dirty="0"/>
            <a:t>Feature Map</a:t>
          </a:r>
          <a:r>
            <a:rPr lang="ko-KR" altLang="en-US" dirty="0"/>
            <a:t>의 </a:t>
          </a:r>
          <a:r>
            <a:rPr lang="en-US" altLang="ko-KR" dirty="0"/>
            <a:t>size </a:t>
          </a:r>
          <a:r>
            <a:rPr lang="ko-KR" altLang="en-US" dirty="0"/>
            <a:t>및 전체 </a:t>
          </a:r>
          <a:r>
            <a:rPr lang="en-US" altLang="ko-KR" dirty="0"/>
            <a:t>Feature Map </a:t>
          </a:r>
          <a:r>
            <a:rPr lang="ko-KR" altLang="en-US" dirty="0"/>
            <a:t>개수는 반으로 감소</a:t>
          </a:r>
          <a:r>
            <a:rPr lang="en-US" altLang="ko-KR" dirty="0"/>
            <a:t>, ex) 56*56*256 &gt;&gt; 28*28*128</a:t>
          </a:r>
          <a:endParaRPr lang="en-US" dirty="0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endParaRPr lang="en-US" dirty="0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389FA654-5C59-43D8-87FE-BE345538D414}" type="presOf" srcId="{779AD618-B541-41EF-9FEA-F15A221B4000}" destId="{1B115333-D8E8-4848-A10E-102CA95290B8}" srcOrd="0" destOrd="0" presId="urn:microsoft.com/office/officeart/2008/layout/LinedList"/>
    <dgm:cxn modelId="{95CF285B-2FD1-460E-8538-E8CCFC07C359}" type="presOf" srcId="{D4D8C3E6-0AD9-4234-98A1-2A0CF019745E}" destId="{A4B9ABAA-F0B5-48B6-8CCE-CE89791FB4D2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3130C96A-3C9A-40B3-8757-AF234249D097}" type="presOf" srcId="{B83F09FD-92CB-43AB-A70F-660F67A79380}" destId="{D94FB535-AA58-4F99-A092-C1E64FC5DC53}" srcOrd="0" destOrd="0" presId="urn:microsoft.com/office/officeart/2008/layout/LinedList"/>
    <dgm:cxn modelId="{51418A70-AF57-4685-AD26-757AF034AE7E}" type="presOf" srcId="{DDC585CF-152B-4715-ABAB-9AAD94329AF0}" destId="{ED9F9356-F1E1-4A0B-8FD8-55CC2F2DDDFE}" srcOrd="0" destOrd="0" presId="urn:microsoft.com/office/officeart/2008/layout/LinedList"/>
    <dgm:cxn modelId="{49BDD97D-B853-4A0A-93EB-6696A18D0FCC}" type="presOf" srcId="{64AD8277-8ECA-4048-BF60-52D2D112B13D}" destId="{65B0F027-DA07-4D91-BF21-771BB34AE8E3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08C769D8-5EAB-4424-9084-DDDBCB40A142}" type="presOf" srcId="{5526D198-2C8D-4122-92DA-5CE242C2756B}" destId="{00DA1512-BB90-43DE-AE71-D49615C88FBD}" srcOrd="0" destOrd="0" presId="urn:microsoft.com/office/officeart/2008/layout/LinedList"/>
    <dgm:cxn modelId="{268652EF-7A92-480D-A0A9-90414B1F5758}" type="presOf" srcId="{DC791BA9-095F-4B9D-AA0D-BF04C309995B}" destId="{8765EBD1-EA2D-45E4-AE6E-7963164EB2D7}" srcOrd="0" destOrd="0" presId="urn:microsoft.com/office/officeart/2008/layout/LinedList"/>
    <dgm:cxn modelId="{AE34680D-F14D-40C0-B0A4-7B9B349FBA90}" type="presParOf" srcId="{ED9F9356-F1E1-4A0B-8FD8-55CC2F2DDDFE}" destId="{3AE00611-4751-41A0-A497-CFF0AD8AADFE}" srcOrd="0" destOrd="0" presId="urn:microsoft.com/office/officeart/2008/layout/LinedList"/>
    <dgm:cxn modelId="{781E5F3C-A29B-4F8D-A033-9124DD2E6ACC}" type="presParOf" srcId="{ED9F9356-F1E1-4A0B-8FD8-55CC2F2DDDFE}" destId="{8441A190-8965-4581-948F-94080D0FA41E}" srcOrd="1" destOrd="0" presId="urn:microsoft.com/office/officeart/2008/layout/LinedList"/>
    <dgm:cxn modelId="{F1A52B96-42FD-4C0E-91A1-4493545E52F5}" type="presParOf" srcId="{8441A190-8965-4581-948F-94080D0FA41E}" destId="{65B0F027-DA07-4D91-BF21-771BB34AE8E3}" srcOrd="0" destOrd="0" presId="urn:microsoft.com/office/officeart/2008/layout/LinedList"/>
    <dgm:cxn modelId="{CDE36EE8-7FD1-4A8A-8A95-E90937DD681C}" type="presParOf" srcId="{8441A190-8965-4581-948F-94080D0FA41E}" destId="{9B891518-792B-408C-A987-03552BB3583C}" srcOrd="1" destOrd="0" presId="urn:microsoft.com/office/officeart/2008/layout/LinedList"/>
    <dgm:cxn modelId="{34F0CC52-B82F-472B-BE8B-4640C1D3557A}" type="presParOf" srcId="{ED9F9356-F1E1-4A0B-8FD8-55CC2F2DDDFE}" destId="{6DB4EBC0-40D2-419A-AE70-F9B4AF3D40B0}" srcOrd="2" destOrd="0" presId="urn:microsoft.com/office/officeart/2008/layout/LinedList"/>
    <dgm:cxn modelId="{1F6C387A-4759-40E7-B95F-D2D77B5B2827}" type="presParOf" srcId="{ED9F9356-F1E1-4A0B-8FD8-55CC2F2DDDFE}" destId="{0F286648-C22E-4B90-854A-2E587092E5B3}" srcOrd="3" destOrd="0" presId="urn:microsoft.com/office/officeart/2008/layout/LinedList"/>
    <dgm:cxn modelId="{46DA5100-EA64-45BD-BC50-F19C61D7D346}" type="presParOf" srcId="{0F286648-C22E-4B90-854A-2E587092E5B3}" destId="{D94FB535-AA58-4F99-A092-C1E64FC5DC53}" srcOrd="0" destOrd="0" presId="urn:microsoft.com/office/officeart/2008/layout/LinedList"/>
    <dgm:cxn modelId="{95B1C360-C99C-4559-BAF6-9A82144F8F8B}" type="presParOf" srcId="{0F286648-C22E-4B90-854A-2E587092E5B3}" destId="{3D0A720D-DD97-4851-8FE7-829092FFEE33}" srcOrd="1" destOrd="0" presId="urn:microsoft.com/office/officeart/2008/layout/LinedList"/>
    <dgm:cxn modelId="{FAD5F950-047D-459B-A5D9-5DCEA0A62298}" type="presParOf" srcId="{ED9F9356-F1E1-4A0B-8FD8-55CC2F2DDDFE}" destId="{5BFD657F-C925-40C2-8ABA-3F8EC35CC6A7}" srcOrd="4" destOrd="0" presId="urn:microsoft.com/office/officeart/2008/layout/LinedList"/>
    <dgm:cxn modelId="{BAA569F4-AB72-4885-BA5C-0E236F8A8E33}" type="presParOf" srcId="{ED9F9356-F1E1-4A0B-8FD8-55CC2F2DDDFE}" destId="{611495A2-4B2C-423B-9480-5CB681C530CA}" srcOrd="5" destOrd="0" presId="urn:microsoft.com/office/officeart/2008/layout/LinedList"/>
    <dgm:cxn modelId="{0B619137-39F6-4D5B-9F06-3399DB41D86F}" type="presParOf" srcId="{611495A2-4B2C-423B-9480-5CB681C530CA}" destId="{A4B9ABAA-F0B5-48B6-8CCE-CE89791FB4D2}" srcOrd="0" destOrd="0" presId="urn:microsoft.com/office/officeart/2008/layout/LinedList"/>
    <dgm:cxn modelId="{CD225161-0A7D-4D29-803E-26AD74B77924}" type="presParOf" srcId="{611495A2-4B2C-423B-9480-5CB681C530CA}" destId="{80DAE7CC-46F2-452B-AE50-8D13304A0A58}" srcOrd="1" destOrd="0" presId="urn:microsoft.com/office/officeart/2008/layout/LinedList"/>
    <dgm:cxn modelId="{A3BC7F43-31D7-40E2-A8F4-70ABFFEC4740}" type="presParOf" srcId="{ED9F9356-F1E1-4A0B-8FD8-55CC2F2DDDFE}" destId="{FBC9BE74-606E-4192-9A46-1121084BDBA6}" srcOrd="6" destOrd="0" presId="urn:microsoft.com/office/officeart/2008/layout/LinedList"/>
    <dgm:cxn modelId="{57209D4D-ECF1-40F5-878B-E4528915FD44}" type="presParOf" srcId="{ED9F9356-F1E1-4A0B-8FD8-55CC2F2DDDFE}" destId="{8B70C928-8415-45FF-9099-4044BE5E7BF3}" srcOrd="7" destOrd="0" presId="urn:microsoft.com/office/officeart/2008/layout/LinedList"/>
    <dgm:cxn modelId="{350F8DB9-0E77-41DA-8D6B-BEB879CAC588}" type="presParOf" srcId="{8B70C928-8415-45FF-9099-4044BE5E7BF3}" destId="{00DA1512-BB90-43DE-AE71-D49615C88FBD}" srcOrd="0" destOrd="0" presId="urn:microsoft.com/office/officeart/2008/layout/LinedList"/>
    <dgm:cxn modelId="{BB425FC9-E017-49A7-A323-EF4BAE83C6E0}" type="presParOf" srcId="{8B70C928-8415-45FF-9099-4044BE5E7BF3}" destId="{5751D65D-B78D-4FA3-82D5-1F40F6E5B218}" srcOrd="1" destOrd="0" presId="urn:microsoft.com/office/officeart/2008/layout/LinedList"/>
    <dgm:cxn modelId="{F523E1E4-5CCC-484E-8AE8-76DD06102B4F}" type="presParOf" srcId="{ED9F9356-F1E1-4A0B-8FD8-55CC2F2DDDFE}" destId="{EBF5226E-751E-48AF-A0D9-69A36AC8BBDD}" srcOrd="8" destOrd="0" presId="urn:microsoft.com/office/officeart/2008/layout/LinedList"/>
    <dgm:cxn modelId="{8F4F46F9-FA83-4BC4-9371-AFD812DC6BD4}" type="presParOf" srcId="{ED9F9356-F1E1-4A0B-8FD8-55CC2F2DDDFE}" destId="{5ABE877C-525B-4FC1-B64A-98349A145327}" srcOrd="9" destOrd="0" presId="urn:microsoft.com/office/officeart/2008/layout/LinedList"/>
    <dgm:cxn modelId="{8CA45D6D-797C-441F-9E01-32F9B4C22C5B}" type="presParOf" srcId="{5ABE877C-525B-4FC1-B64A-98349A145327}" destId="{8765EBD1-EA2D-45E4-AE6E-7963164EB2D7}" srcOrd="0" destOrd="0" presId="urn:microsoft.com/office/officeart/2008/layout/LinedList"/>
    <dgm:cxn modelId="{A1CF219E-E0A2-47B4-86C3-989555D2377C}" type="presParOf" srcId="{5ABE877C-525B-4FC1-B64A-98349A145327}" destId="{923CB386-C276-42AC-972E-B3C3165DFCEC}" srcOrd="1" destOrd="0" presId="urn:microsoft.com/office/officeart/2008/layout/LinedList"/>
    <dgm:cxn modelId="{3D7E43A4-23A6-4417-B686-B9A1ADFCE172}" type="presParOf" srcId="{ED9F9356-F1E1-4A0B-8FD8-55CC2F2DDDFE}" destId="{0D65398E-0719-474F-BA51-502F5E8A32AE}" srcOrd="10" destOrd="0" presId="urn:microsoft.com/office/officeart/2008/layout/LinedList"/>
    <dgm:cxn modelId="{9D18F002-334D-4961-B1E6-2614639610AC}" type="presParOf" srcId="{ED9F9356-F1E1-4A0B-8FD8-55CC2F2DDDFE}" destId="{39865702-7E95-4285-BB20-4FB2DC52C2D3}" srcOrd="11" destOrd="0" presId="urn:microsoft.com/office/officeart/2008/layout/LinedList"/>
    <dgm:cxn modelId="{063559EE-12B5-4106-866D-37438671046A}" type="presParOf" srcId="{39865702-7E95-4285-BB20-4FB2DC52C2D3}" destId="{1B115333-D8E8-4848-A10E-102CA95290B8}" srcOrd="0" destOrd="0" presId="urn:microsoft.com/office/officeart/2008/layout/LinedList"/>
    <dgm:cxn modelId="{BF4C4569-5884-4AA8-A59A-FB11B59C0563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en-US" dirty="0"/>
            <a:t>Model</a:t>
          </a:r>
          <a:r>
            <a:rPr lang="ko-KR" dirty="0"/>
            <a:t>의 조밀함</a:t>
          </a:r>
          <a:r>
            <a:rPr lang="en-US" dirty="0"/>
            <a:t>(compactness)</a:t>
          </a:r>
          <a:r>
            <a:rPr lang="ko-KR" dirty="0"/>
            <a:t>을 개선하기 위해</a:t>
          </a:r>
          <a:r>
            <a:rPr lang="en-US" dirty="0"/>
            <a:t>, Transition Layer</a:t>
          </a:r>
          <a:r>
            <a:rPr lang="ko-KR" dirty="0"/>
            <a:t>에서 </a:t>
          </a:r>
          <a:r>
            <a:rPr lang="en-US" dirty="0"/>
            <a:t>Feature Map</a:t>
          </a:r>
          <a:r>
            <a:rPr lang="ko-KR" dirty="0"/>
            <a:t>의 개수를 조절</a:t>
          </a:r>
          <a:r>
            <a:rPr lang="en-US" dirty="0"/>
            <a:t>(</a:t>
          </a:r>
          <a:r>
            <a:rPr lang="ko-KR" dirty="0"/>
            <a:t>감소 </a:t>
          </a:r>
          <a:r>
            <a:rPr lang="en-US" dirty="0"/>
            <a:t>or </a:t>
          </a:r>
          <a:r>
            <a:rPr lang="ko-KR" dirty="0"/>
            <a:t>유지</a:t>
          </a:r>
          <a:r>
            <a:rPr lang="en-US" dirty="0"/>
            <a:t>)</a:t>
          </a:r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r>
            <a:rPr lang="ko-KR"/>
            <a:t>선행 </a:t>
          </a:r>
          <a:r>
            <a:rPr lang="en-US"/>
            <a:t>Dense Block</a:t>
          </a:r>
          <a:r>
            <a:rPr lang="ko-KR"/>
            <a:t>의 </a:t>
          </a:r>
          <a:r>
            <a:rPr lang="en-US"/>
            <a:t>Output</a:t>
          </a:r>
          <a:r>
            <a:rPr lang="ko-KR"/>
            <a:t>이 </a:t>
          </a:r>
          <a:r>
            <a:rPr lang="en-US"/>
            <a:t>m</a:t>
          </a:r>
          <a:r>
            <a:rPr lang="ko-KR"/>
            <a:t>개의 </a:t>
          </a:r>
          <a:r>
            <a:rPr lang="en-US"/>
            <a:t>Feature Map</a:t>
          </a:r>
          <a:r>
            <a:rPr lang="ko-KR"/>
            <a:t>을 갖고 있다면</a:t>
          </a:r>
          <a:r>
            <a:rPr lang="en-US"/>
            <a:t>,</a:t>
          </a:r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r>
            <a:rPr lang="en-US" dirty="0"/>
            <a:t>Transition Layer</a:t>
          </a:r>
          <a:r>
            <a:rPr lang="ko-KR" dirty="0"/>
            <a:t>를 통과했을 때는 </a:t>
          </a:r>
          <a:r>
            <a:rPr lang="el-GR" dirty="0"/>
            <a:t>θ</a:t>
          </a:r>
          <a:r>
            <a:rPr lang="en-US" dirty="0"/>
            <a:t>m</a:t>
          </a:r>
          <a:r>
            <a:rPr lang="ko-KR" dirty="0"/>
            <a:t>개의 </a:t>
          </a:r>
          <a:r>
            <a:rPr lang="en-US" dirty="0"/>
            <a:t>Feature Map</a:t>
          </a:r>
          <a:r>
            <a:rPr lang="ko-KR" dirty="0"/>
            <a:t>을 갖게 됨</a:t>
          </a:r>
          <a:r>
            <a:rPr lang="en-US" dirty="0"/>
            <a:t>(0&lt;</a:t>
          </a:r>
          <a:r>
            <a:rPr lang="el-GR" dirty="0"/>
            <a:t>θ</a:t>
          </a:r>
          <a:r>
            <a:rPr lang="en-US" dirty="0"/>
            <a:t>≤1)</a:t>
          </a:r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r>
            <a:rPr lang="el-GR"/>
            <a:t>θ</a:t>
          </a:r>
          <a:r>
            <a:rPr lang="en-US"/>
            <a:t>=1</a:t>
          </a:r>
          <a:r>
            <a:rPr lang="ko-KR"/>
            <a:t>이면</a:t>
          </a:r>
          <a:r>
            <a:rPr lang="en-US"/>
            <a:t>, </a:t>
          </a:r>
          <a:r>
            <a:rPr lang="ko-KR"/>
            <a:t>현상유지</a:t>
          </a:r>
          <a:endParaRPr lang="en-US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r>
            <a:rPr lang="en-US" dirty="0"/>
            <a:t>0&lt;</a:t>
          </a:r>
          <a:r>
            <a:rPr lang="el-GR" dirty="0"/>
            <a:t>θ</a:t>
          </a:r>
          <a:r>
            <a:rPr lang="en-US" dirty="0"/>
            <a:t>&lt;1</a:t>
          </a:r>
          <a:r>
            <a:rPr lang="ko-KR" dirty="0"/>
            <a:t>이면</a:t>
          </a:r>
          <a:r>
            <a:rPr lang="en-US" dirty="0"/>
            <a:t>, </a:t>
          </a:r>
          <a:r>
            <a:rPr lang="ko-KR" dirty="0"/>
            <a:t>이를 </a:t>
          </a:r>
          <a:r>
            <a:rPr lang="en-US" dirty="0" err="1"/>
            <a:t>DenseNet</a:t>
          </a:r>
          <a:r>
            <a:rPr lang="en-US" dirty="0"/>
            <a:t>-C</a:t>
          </a:r>
          <a:r>
            <a:rPr lang="ko-KR" dirty="0"/>
            <a:t>라고 하며</a:t>
          </a:r>
          <a:r>
            <a:rPr lang="en-US" dirty="0"/>
            <a:t>, </a:t>
          </a:r>
          <a:r>
            <a:rPr lang="ko-KR" dirty="0"/>
            <a:t>본 논문에서 실험에 사용된 </a:t>
          </a:r>
          <a:r>
            <a:rPr lang="en-US" dirty="0" err="1"/>
            <a:t>DenseNet</a:t>
          </a:r>
          <a:r>
            <a:rPr lang="en-US" dirty="0"/>
            <a:t>-C</a:t>
          </a:r>
          <a:r>
            <a:rPr lang="ko-KR" dirty="0"/>
            <a:t>는 </a:t>
          </a:r>
          <a:r>
            <a:rPr lang="el-GR" dirty="0"/>
            <a:t>θ</a:t>
          </a:r>
          <a:r>
            <a:rPr lang="en-US" dirty="0"/>
            <a:t>=0.5</a:t>
          </a:r>
          <a:r>
            <a:rPr lang="ko-KR" dirty="0"/>
            <a:t>를 사용</a:t>
          </a:r>
          <a:r>
            <a:rPr lang="en-US" dirty="0"/>
            <a:t>(</a:t>
          </a:r>
          <a:r>
            <a:rPr lang="ko-KR" dirty="0"/>
            <a:t>위 그림의 경우 </a:t>
          </a:r>
          <a:r>
            <a:rPr lang="en-US" dirty="0"/>
            <a:t>256-&gt;128)</a:t>
          </a:r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r>
            <a:rPr lang="en-US"/>
            <a:t>Bottleneck Layer</a:t>
          </a:r>
          <a:r>
            <a:rPr lang="ko-KR"/>
            <a:t>가 적용된 </a:t>
          </a:r>
          <a:r>
            <a:rPr lang="en-US"/>
            <a:t>DenseNet-C</a:t>
          </a:r>
          <a:r>
            <a:rPr lang="ko-KR"/>
            <a:t>의 경우</a:t>
          </a:r>
          <a:r>
            <a:rPr lang="en-US"/>
            <a:t>, DenseNet-BC</a:t>
          </a:r>
          <a:r>
            <a:rPr lang="ko-KR"/>
            <a:t>라고 칭함</a:t>
          </a:r>
          <a:endParaRPr lang="en-US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389FA654-5C59-43D8-87FE-BE345538D414}" type="presOf" srcId="{779AD618-B541-41EF-9FEA-F15A221B4000}" destId="{1B115333-D8E8-4848-A10E-102CA95290B8}" srcOrd="0" destOrd="0" presId="urn:microsoft.com/office/officeart/2008/layout/LinedList"/>
    <dgm:cxn modelId="{95CF285B-2FD1-460E-8538-E8CCFC07C359}" type="presOf" srcId="{D4D8C3E6-0AD9-4234-98A1-2A0CF019745E}" destId="{A4B9ABAA-F0B5-48B6-8CCE-CE89791FB4D2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3130C96A-3C9A-40B3-8757-AF234249D097}" type="presOf" srcId="{B83F09FD-92CB-43AB-A70F-660F67A79380}" destId="{D94FB535-AA58-4F99-A092-C1E64FC5DC53}" srcOrd="0" destOrd="0" presId="urn:microsoft.com/office/officeart/2008/layout/LinedList"/>
    <dgm:cxn modelId="{51418A70-AF57-4685-AD26-757AF034AE7E}" type="presOf" srcId="{DDC585CF-152B-4715-ABAB-9AAD94329AF0}" destId="{ED9F9356-F1E1-4A0B-8FD8-55CC2F2DDDFE}" srcOrd="0" destOrd="0" presId="urn:microsoft.com/office/officeart/2008/layout/LinedList"/>
    <dgm:cxn modelId="{49BDD97D-B853-4A0A-93EB-6696A18D0FCC}" type="presOf" srcId="{64AD8277-8ECA-4048-BF60-52D2D112B13D}" destId="{65B0F027-DA07-4D91-BF21-771BB34AE8E3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08C769D8-5EAB-4424-9084-DDDBCB40A142}" type="presOf" srcId="{5526D198-2C8D-4122-92DA-5CE242C2756B}" destId="{00DA1512-BB90-43DE-AE71-D49615C88FBD}" srcOrd="0" destOrd="0" presId="urn:microsoft.com/office/officeart/2008/layout/LinedList"/>
    <dgm:cxn modelId="{268652EF-7A92-480D-A0A9-90414B1F5758}" type="presOf" srcId="{DC791BA9-095F-4B9D-AA0D-BF04C309995B}" destId="{8765EBD1-EA2D-45E4-AE6E-7963164EB2D7}" srcOrd="0" destOrd="0" presId="urn:microsoft.com/office/officeart/2008/layout/LinedList"/>
    <dgm:cxn modelId="{AE34680D-F14D-40C0-B0A4-7B9B349FBA90}" type="presParOf" srcId="{ED9F9356-F1E1-4A0B-8FD8-55CC2F2DDDFE}" destId="{3AE00611-4751-41A0-A497-CFF0AD8AADFE}" srcOrd="0" destOrd="0" presId="urn:microsoft.com/office/officeart/2008/layout/LinedList"/>
    <dgm:cxn modelId="{781E5F3C-A29B-4F8D-A033-9124DD2E6ACC}" type="presParOf" srcId="{ED9F9356-F1E1-4A0B-8FD8-55CC2F2DDDFE}" destId="{8441A190-8965-4581-948F-94080D0FA41E}" srcOrd="1" destOrd="0" presId="urn:microsoft.com/office/officeart/2008/layout/LinedList"/>
    <dgm:cxn modelId="{F1A52B96-42FD-4C0E-91A1-4493545E52F5}" type="presParOf" srcId="{8441A190-8965-4581-948F-94080D0FA41E}" destId="{65B0F027-DA07-4D91-BF21-771BB34AE8E3}" srcOrd="0" destOrd="0" presId="urn:microsoft.com/office/officeart/2008/layout/LinedList"/>
    <dgm:cxn modelId="{CDE36EE8-7FD1-4A8A-8A95-E90937DD681C}" type="presParOf" srcId="{8441A190-8965-4581-948F-94080D0FA41E}" destId="{9B891518-792B-408C-A987-03552BB3583C}" srcOrd="1" destOrd="0" presId="urn:microsoft.com/office/officeart/2008/layout/LinedList"/>
    <dgm:cxn modelId="{34F0CC52-B82F-472B-BE8B-4640C1D3557A}" type="presParOf" srcId="{ED9F9356-F1E1-4A0B-8FD8-55CC2F2DDDFE}" destId="{6DB4EBC0-40D2-419A-AE70-F9B4AF3D40B0}" srcOrd="2" destOrd="0" presId="urn:microsoft.com/office/officeart/2008/layout/LinedList"/>
    <dgm:cxn modelId="{1F6C387A-4759-40E7-B95F-D2D77B5B2827}" type="presParOf" srcId="{ED9F9356-F1E1-4A0B-8FD8-55CC2F2DDDFE}" destId="{0F286648-C22E-4B90-854A-2E587092E5B3}" srcOrd="3" destOrd="0" presId="urn:microsoft.com/office/officeart/2008/layout/LinedList"/>
    <dgm:cxn modelId="{46DA5100-EA64-45BD-BC50-F19C61D7D346}" type="presParOf" srcId="{0F286648-C22E-4B90-854A-2E587092E5B3}" destId="{D94FB535-AA58-4F99-A092-C1E64FC5DC53}" srcOrd="0" destOrd="0" presId="urn:microsoft.com/office/officeart/2008/layout/LinedList"/>
    <dgm:cxn modelId="{95B1C360-C99C-4559-BAF6-9A82144F8F8B}" type="presParOf" srcId="{0F286648-C22E-4B90-854A-2E587092E5B3}" destId="{3D0A720D-DD97-4851-8FE7-829092FFEE33}" srcOrd="1" destOrd="0" presId="urn:microsoft.com/office/officeart/2008/layout/LinedList"/>
    <dgm:cxn modelId="{FAD5F950-047D-459B-A5D9-5DCEA0A62298}" type="presParOf" srcId="{ED9F9356-F1E1-4A0B-8FD8-55CC2F2DDDFE}" destId="{5BFD657F-C925-40C2-8ABA-3F8EC35CC6A7}" srcOrd="4" destOrd="0" presId="urn:microsoft.com/office/officeart/2008/layout/LinedList"/>
    <dgm:cxn modelId="{BAA569F4-AB72-4885-BA5C-0E236F8A8E33}" type="presParOf" srcId="{ED9F9356-F1E1-4A0B-8FD8-55CC2F2DDDFE}" destId="{611495A2-4B2C-423B-9480-5CB681C530CA}" srcOrd="5" destOrd="0" presId="urn:microsoft.com/office/officeart/2008/layout/LinedList"/>
    <dgm:cxn modelId="{0B619137-39F6-4D5B-9F06-3399DB41D86F}" type="presParOf" srcId="{611495A2-4B2C-423B-9480-5CB681C530CA}" destId="{A4B9ABAA-F0B5-48B6-8CCE-CE89791FB4D2}" srcOrd="0" destOrd="0" presId="urn:microsoft.com/office/officeart/2008/layout/LinedList"/>
    <dgm:cxn modelId="{CD225161-0A7D-4D29-803E-26AD74B77924}" type="presParOf" srcId="{611495A2-4B2C-423B-9480-5CB681C530CA}" destId="{80DAE7CC-46F2-452B-AE50-8D13304A0A58}" srcOrd="1" destOrd="0" presId="urn:microsoft.com/office/officeart/2008/layout/LinedList"/>
    <dgm:cxn modelId="{A3BC7F43-31D7-40E2-A8F4-70ABFFEC4740}" type="presParOf" srcId="{ED9F9356-F1E1-4A0B-8FD8-55CC2F2DDDFE}" destId="{FBC9BE74-606E-4192-9A46-1121084BDBA6}" srcOrd="6" destOrd="0" presId="urn:microsoft.com/office/officeart/2008/layout/LinedList"/>
    <dgm:cxn modelId="{57209D4D-ECF1-40F5-878B-E4528915FD44}" type="presParOf" srcId="{ED9F9356-F1E1-4A0B-8FD8-55CC2F2DDDFE}" destId="{8B70C928-8415-45FF-9099-4044BE5E7BF3}" srcOrd="7" destOrd="0" presId="urn:microsoft.com/office/officeart/2008/layout/LinedList"/>
    <dgm:cxn modelId="{350F8DB9-0E77-41DA-8D6B-BEB879CAC588}" type="presParOf" srcId="{8B70C928-8415-45FF-9099-4044BE5E7BF3}" destId="{00DA1512-BB90-43DE-AE71-D49615C88FBD}" srcOrd="0" destOrd="0" presId="urn:microsoft.com/office/officeart/2008/layout/LinedList"/>
    <dgm:cxn modelId="{BB425FC9-E017-49A7-A323-EF4BAE83C6E0}" type="presParOf" srcId="{8B70C928-8415-45FF-9099-4044BE5E7BF3}" destId="{5751D65D-B78D-4FA3-82D5-1F40F6E5B218}" srcOrd="1" destOrd="0" presId="urn:microsoft.com/office/officeart/2008/layout/LinedList"/>
    <dgm:cxn modelId="{F523E1E4-5CCC-484E-8AE8-76DD06102B4F}" type="presParOf" srcId="{ED9F9356-F1E1-4A0B-8FD8-55CC2F2DDDFE}" destId="{EBF5226E-751E-48AF-A0D9-69A36AC8BBDD}" srcOrd="8" destOrd="0" presId="urn:microsoft.com/office/officeart/2008/layout/LinedList"/>
    <dgm:cxn modelId="{8F4F46F9-FA83-4BC4-9371-AFD812DC6BD4}" type="presParOf" srcId="{ED9F9356-F1E1-4A0B-8FD8-55CC2F2DDDFE}" destId="{5ABE877C-525B-4FC1-B64A-98349A145327}" srcOrd="9" destOrd="0" presId="urn:microsoft.com/office/officeart/2008/layout/LinedList"/>
    <dgm:cxn modelId="{8CA45D6D-797C-441F-9E01-32F9B4C22C5B}" type="presParOf" srcId="{5ABE877C-525B-4FC1-B64A-98349A145327}" destId="{8765EBD1-EA2D-45E4-AE6E-7963164EB2D7}" srcOrd="0" destOrd="0" presId="urn:microsoft.com/office/officeart/2008/layout/LinedList"/>
    <dgm:cxn modelId="{A1CF219E-E0A2-47B4-86C3-989555D2377C}" type="presParOf" srcId="{5ABE877C-525B-4FC1-B64A-98349A145327}" destId="{923CB386-C276-42AC-972E-B3C3165DFCEC}" srcOrd="1" destOrd="0" presId="urn:microsoft.com/office/officeart/2008/layout/LinedList"/>
    <dgm:cxn modelId="{3D7E43A4-23A6-4417-B686-B9A1ADFCE172}" type="presParOf" srcId="{ED9F9356-F1E1-4A0B-8FD8-55CC2F2DDDFE}" destId="{0D65398E-0719-474F-BA51-502F5E8A32AE}" srcOrd="10" destOrd="0" presId="urn:microsoft.com/office/officeart/2008/layout/LinedList"/>
    <dgm:cxn modelId="{9D18F002-334D-4961-B1E6-2614639610AC}" type="presParOf" srcId="{ED9F9356-F1E1-4A0B-8FD8-55CC2F2DDDFE}" destId="{39865702-7E95-4285-BB20-4FB2DC52C2D3}" srcOrd="11" destOrd="0" presId="urn:microsoft.com/office/officeart/2008/layout/LinedList"/>
    <dgm:cxn modelId="{063559EE-12B5-4106-866D-37438671046A}" type="presParOf" srcId="{39865702-7E95-4285-BB20-4FB2DC52C2D3}" destId="{1B115333-D8E8-4848-A10E-102CA95290B8}" srcOrd="0" destOrd="0" presId="urn:microsoft.com/office/officeart/2008/layout/LinedList"/>
    <dgm:cxn modelId="{BF4C4569-5884-4AA8-A59A-FB11B59C0563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 custT="1"/>
      <dgm:spPr/>
      <dgm:t>
        <a:bodyPr/>
        <a:lstStyle/>
        <a:p>
          <a:r>
            <a:rPr lang="en-US" sz="1200" dirty="0"/>
            <a:t>Feature</a:t>
          </a:r>
          <a:r>
            <a:rPr lang="ko-KR" altLang="en-US" sz="1200" dirty="0"/>
            <a:t>를 </a:t>
          </a:r>
          <a:r>
            <a:rPr lang="en-US" altLang="ko-KR" sz="1200" dirty="0"/>
            <a:t>1</a:t>
          </a:r>
          <a:r>
            <a:rPr lang="ko-KR" altLang="en-US" sz="1200" dirty="0"/>
            <a:t>차원 벡터로 만들기 위해 </a:t>
          </a:r>
          <a:r>
            <a:rPr lang="en-US" altLang="ko-KR" sz="1200" dirty="0"/>
            <a:t>Global Average Pooling </a:t>
          </a:r>
          <a:r>
            <a:rPr lang="ko-KR" altLang="en-US" sz="1200" dirty="0"/>
            <a:t>적용한다</a:t>
          </a:r>
          <a:r>
            <a:rPr lang="en-US" altLang="ko-KR" sz="1200" dirty="0"/>
            <a:t>.</a:t>
          </a:r>
          <a:endParaRPr lang="en-US" sz="1200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 sz="1200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 sz="1200"/>
        </a:p>
      </dgm:t>
    </dgm:pt>
    <dgm:pt modelId="{B83F09FD-92CB-43AB-A70F-660F67A79380}">
      <dgm:prSet custT="1"/>
      <dgm:spPr/>
      <dgm:t>
        <a:bodyPr/>
        <a:lstStyle/>
        <a:p>
          <a:r>
            <a:rPr lang="ko-KR" altLang="en-US" sz="1200" dirty="0"/>
            <a:t>기존에는 </a:t>
          </a:r>
          <a:r>
            <a:rPr lang="en-US" altLang="ko-KR" sz="1200" dirty="0"/>
            <a:t>CNN + Fully Connected Layer</a:t>
          </a:r>
          <a:r>
            <a:rPr lang="ko-KR" altLang="en-US" sz="1200" dirty="0"/>
            <a:t>를 사용하였으나</a:t>
          </a:r>
          <a:r>
            <a:rPr lang="en-US" altLang="ko-KR" sz="1200" dirty="0"/>
            <a:t> </a:t>
          </a:r>
          <a:r>
            <a:rPr lang="ko-KR" altLang="en-US" sz="1200" dirty="0"/>
            <a:t>대량의 </a:t>
          </a:r>
          <a:r>
            <a:rPr lang="en-US" altLang="ko-KR" sz="1200" dirty="0"/>
            <a:t>Parameter</a:t>
          </a:r>
          <a:r>
            <a:rPr lang="ko-KR" altLang="en-US" sz="1200" dirty="0"/>
            <a:t>와 가중치 요구</a:t>
          </a:r>
          <a:r>
            <a:rPr lang="en-US" altLang="ko-KR" sz="1200" dirty="0"/>
            <a:t>, </a:t>
          </a:r>
          <a:r>
            <a:rPr lang="ko-KR" altLang="en-US" sz="1200" dirty="0"/>
            <a:t>그로 인한 압도적인 </a:t>
          </a:r>
          <a:r>
            <a:rPr lang="ko-KR" altLang="en-US" sz="1200" dirty="0" err="1"/>
            <a:t>계산량</a:t>
          </a:r>
          <a:r>
            <a:rPr lang="en-US" altLang="ko-KR" sz="1200" dirty="0"/>
            <a:t>, Feature</a:t>
          </a:r>
          <a:r>
            <a:rPr lang="ko-KR" altLang="en-US" sz="1200" dirty="0"/>
            <a:t>의 위치 정보 손실 등의 문제가 발생한다</a:t>
          </a:r>
          <a:r>
            <a:rPr lang="en-US" altLang="ko-KR" sz="1200" dirty="0"/>
            <a:t>.</a:t>
          </a:r>
          <a:endParaRPr lang="en-US" sz="1200" dirty="0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 sz="1200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 sz="1200"/>
        </a:p>
      </dgm:t>
    </dgm:pt>
    <dgm:pt modelId="{D4D8C3E6-0AD9-4234-98A1-2A0CF019745E}">
      <dgm:prSet custT="1"/>
      <dgm:spPr/>
      <dgm:t>
        <a:bodyPr/>
        <a:lstStyle/>
        <a:p>
          <a:r>
            <a:rPr lang="ko-KR" altLang="en-US" sz="1200" dirty="0"/>
            <a:t>반면 </a:t>
          </a:r>
          <a:r>
            <a:rPr lang="en-US" altLang="ko-KR" sz="1200" dirty="0"/>
            <a:t>GAP</a:t>
          </a:r>
          <a:r>
            <a:rPr lang="ko-KR" altLang="en-US" sz="1200" dirty="0"/>
            <a:t>를 사용할 경우</a:t>
          </a:r>
          <a:r>
            <a:rPr lang="en-US" altLang="ko-KR" sz="1200" dirty="0"/>
            <a:t> </a:t>
          </a:r>
          <a:r>
            <a:rPr lang="ko-KR" altLang="en-US" sz="1200" dirty="0"/>
            <a:t>단순히 하나의 </a:t>
          </a:r>
          <a:r>
            <a:rPr lang="en-US" altLang="ko-KR" sz="1200" dirty="0"/>
            <a:t>feature map</a:t>
          </a:r>
          <a:r>
            <a:rPr lang="ko-KR" altLang="en-US" sz="1200" dirty="0"/>
            <a:t>을 하나의 출력 노드에 매핑하기 때문에</a:t>
          </a:r>
          <a:r>
            <a:rPr lang="en-US" altLang="ko-KR" sz="1200" dirty="0"/>
            <a:t>, Parameter</a:t>
          </a:r>
          <a:r>
            <a:rPr lang="ko-KR" altLang="en-US" sz="1200" dirty="0"/>
            <a:t>와 가중치를 훨씬 적게 사용한다</a:t>
          </a:r>
          <a:r>
            <a:rPr lang="en-US" altLang="ko-KR" sz="1200" dirty="0"/>
            <a:t>.</a:t>
          </a:r>
          <a:endParaRPr lang="en-US" sz="1200" dirty="0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 sz="1200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 sz="1200"/>
        </a:p>
      </dgm:t>
    </dgm:pt>
    <dgm:pt modelId="{5526D198-2C8D-4122-92DA-5CE242C2756B}">
      <dgm:prSet custT="1"/>
      <dgm:spPr/>
      <dgm:t>
        <a:bodyPr/>
        <a:lstStyle/>
        <a:p>
          <a:r>
            <a:rPr lang="ko-KR" altLang="en-US" sz="1200" dirty="0"/>
            <a:t>따라서 </a:t>
          </a:r>
          <a:r>
            <a:rPr lang="ko-KR" altLang="en-US" sz="1200" dirty="0" err="1"/>
            <a:t>계산량이</a:t>
          </a:r>
          <a:r>
            <a:rPr lang="ko-KR" altLang="en-US" sz="1200" dirty="0"/>
            <a:t> 줄고 모델이 가벼워져 </a:t>
          </a:r>
          <a:r>
            <a:rPr lang="en-US" altLang="ko-KR" sz="1200" dirty="0"/>
            <a:t>overfitting</a:t>
          </a:r>
          <a:r>
            <a:rPr lang="ko-KR" altLang="en-US" sz="1200" dirty="0"/>
            <a:t>을 방지하는 효과도 가져온다</a:t>
          </a:r>
          <a:r>
            <a:rPr lang="en-US" altLang="ko-KR" sz="1200" dirty="0"/>
            <a:t>.</a:t>
          </a:r>
          <a:endParaRPr lang="en-US" sz="1200" dirty="0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 sz="1200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 sz="1200"/>
        </a:p>
      </dgm:t>
    </dgm:pt>
    <dgm:pt modelId="{DC791BA9-095F-4B9D-AA0D-BF04C309995B}">
      <dgm:prSet custT="1"/>
      <dgm:spPr/>
      <dgm:t>
        <a:bodyPr/>
        <a:lstStyle/>
        <a:p>
          <a:r>
            <a:rPr lang="ko-KR" altLang="en-US" sz="1200" dirty="0"/>
            <a:t>또한 </a:t>
          </a:r>
          <a:r>
            <a:rPr lang="en-US" altLang="ko-KR" sz="1200" dirty="0"/>
            <a:t>FC Layer</a:t>
          </a:r>
          <a:r>
            <a:rPr lang="ko-KR" altLang="en-US" sz="1200" dirty="0"/>
            <a:t>를 사용했을 때에 비해 손실되는 정보도 더 적기에</a:t>
          </a:r>
          <a:r>
            <a:rPr lang="en-US" altLang="ko-KR" sz="1200" dirty="0"/>
            <a:t>, </a:t>
          </a:r>
          <a:r>
            <a:rPr lang="ko-KR" altLang="en-US" sz="1200" dirty="0"/>
            <a:t>최신의 모델들은 </a:t>
          </a:r>
          <a:r>
            <a:rPr lang="en-US" altLang="ko-KR" sz="1200" dirty="0"/>
            <a:t>GAP </a:t>
          </a:r>
          <a:r>
            <a:rPr lang="ko-KR" altLang="en-US" sz="1200" dirty="0"/>
            <a:t>방식을 주로 사용한다고 한다</a:t>
          </a:r>
          <a:r>
            <a:rPr lang="en-US" altLang="ko-KR" sz="1200" dirty="0"/>
            <a:t>.</a:t>
          </a:r>
          <a:endParaRPr lang="en-US" sz="1200" dirty="0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 sz="1200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 sz="1200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5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5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5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5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5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5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5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5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5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5"/>
      <dgm:spPr/>
    </dgm:pt>
    <dgm:pt modelId="{923CB386-C276-42AC-972E-B3C3165DFCEC}" type="pres">
      <dgm:prSet presAssocID="{DC791BA9-095F-4B9D-AA0D-BF04C309995B}" presName="vert1" presStyleCnt="0"/>
      <dgm:spPr/>
    </dgm:pt>
  </dgm:ptLst>
  <dgm:cxnLst>
    <dgm:cxn modelId="{64641F1B-AF91-43EA-913D-396E1D6CF889}" type="presOf" srcId="{DC791BA9-095F-4B9D-AA0D-BF04C309995B}" destId="{8765EBD1-EA2D-45E4-AE6E-7963164EB2D7}" srcOrd="0" destOrd="0" presId="urn:microsoft.com/office/officeart/2008/layout/LinedList"/>
    <dgm:cxn modelId="{24891D2E-BA2E-4195-9033-8C3033B9DB06}" type="presOf" srcId="{5526D198-2C8D-4122-92DA-5CE242C2756B}" destId="{00DA1512-BB90-43DE-AE71-D49615C88FBD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239BD897-7B78-45EA-BA56-E9D345C98248}" type="presOf" srcId="{DDC585CF-152B-4715-ABAB-9AAD94329AF0}" destId="{ED9F9356-F1E1-4A0B-8FD8-55CC2F2DDDFE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6B00D3A4-E07D-42BB-B12A-2344E1871B72}" type="presOf" srcId="{64AD8277-8ECA-4048-BF60-52D2D112B13D}" destId="{65B0F027-DA07-4D91-BF21-771BB34AE8E3}" srcOrd="0" destOrd="0" presId="urn:microsoft.com/office/officeart/2008/layout/LinedList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13D7A3B8-FDC7-4D3A-83A5-C8A25E1D896C}" type="presOf" srcId="{D4D8C3E6-0AD9-4234-98A1-2A0CF019745E}" destId="{A4B9ABAA-F0B5-48B6-8CCE-CE89791FB4D2}" srcOrd="0" destOrd="0" presId="urn:microsoft.com/office/officeart/2008/layout/LinedList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5421E7F0-A767-464C-AEC9-DD61668586CA}" type="presOf" srcId="{B83F09FD-92CB-43AB-A70F-660F67A79380}" destId="{D94FB535-AA58-4F99-A092-C1E64FC5DC53}" srcOrd="0" destOrd="0" presId="urn:microsoft.com/office/officeart/2008/layout/LinedList"/>
    <dgm:cxn modelId="{A33180F0-00F3-4902-8EE7-AE585C31E9C5}" type="presParOf" srcId="{ED9F9356-F1E1-4A0B-8FD8-55CC2F2DDDFE}" destId="{3AE00611-4751-41A0-A497-CFF0AD8AADFE}" srcOrd="0" destOrd="0" presId="urn:microsoft.com/office/officeart/2008/layout/LinedList"/>
    <dgm:cxn modelId="{E145FD9F-585A-4751-BE85-C77FF9E8AF69}" type="presParOf" srcId="{ED9F9356-F1E1-4A0B-8FD8-55CC2F2DDDFE}" destId="{8441A190-8965-4581-948F-94080D0FA41E}" srcOrd="1" destOrd="0" presId="urn:microsoft.com/office/officeart/2008/layout/LinedList"/>
    <dgm:cxn modelId="{2FF135DF-4930-483E-8C45-27397E9ED2AB}" type="presParOf" srcId="{8441A190-8965-4581-948F-94080D0FA41E}" destId="{65B0F027-DA07-4D91-BF21-771BB34AE8E3}" srcOrd="0" destOrd="0" presId="urn:microsoft.com/office/officeart/2008/layout/LinedList"/>
    <dgm:cxn modelId="{5A31FAB6-CBB8-4366-B9A2-647D7C7CADBB}" type="presParOf" srcId="{8441A190-8965-4581-948F-94080D0FA41E}" destId="{9B891518-792B-408C-A987-03552BB3583C}" srcOrd="1" destOrd="0" presId="urn:microsoft.com/office/officeart/2008/layout/LinedList"/>
    <dgm:cxn modelId="{A3A405CD-2D6A-4E87-B977-5ED05FB50B8E}" type="presParOf" srcId="{ED9F9356-F1E1-4A0B-8FD8-55CC2F2DDDFE}" destId="{6DB4EBC0-40D2-419A-AE70-F9B4AF3D40B0}" srcOrd="2" destOrd="0" presId="urn:microsoft.com/office/officeart/2008/layout/LinedList"/>
    <dgm:cxn modelId="{FABEBC03-6007-4149-99D8-6DEB3D7ECED2}" type="presParOf" srcId="{ED9F9356-F1E1-4A0B-8FD8-55CC2F2DDDFE}" destId="{0F286648-C22E-4B90-854A-2E587092E5B3}" srcOrd="3" destOrd="0" presId="urn:microsoft.com/office/officeart/2008/layout/LinedList"/>
    <dgm:cxn modelId="{C1571428-0152-434F-87CD-D6E1609E986D}" type="presParOf" srcId="{0F286648-C22E-4B90-854A-2E587092E5B3}" destId="{D94FB535-AA58-4F99-A092-C1E64FC5DC53}" srcOrd="0" destOrd="0" presId="urn:microsoft.com/office/officeart/2008/layout/LinedList"/>
    <dgm:cxn modelId="{AFC80352-BE48-489B-A014-3EA33F464F92}" type="presParOf" srcId="{0F286648-C22E-4B90-854A-2E587092E5B3}" destId="{3D0A720D-DD97-4851-8FE7-829092FFEE33}" srcOrd="1" destOrd="0" presId="urn:microsoft.com/office/officeart/2008/layout/LinedList"/>
    <dgm:cxn modelId="{6515FD29-B382-4EF3-94C0-4749A4F245CD}" type="presParOf" srcId="{ED9F9356-F1E1-4A0B-8FD8-55CC2F2DDDFE}" destId="{5BFD657F-C925-40C2-8ABA-3F8EC35CC6A7}" srcOrd="4" destOrd="0" presId="urn:microsoft.com/office/officeart/2008/layout/LinedList"/>
    <dgm:cxn modelId="{953807AB-9FEF-4DFC-857F-3BE4D8A82542}" type="presParOf" srcId="{ED9F9356-F1E1-4A0B-8FD8-55CC2F2DDDFE}" destId="{611495A2-4B2C-423B-9480-5CB681C530CA}" srcOrd="5" destOrd="0" presId="urn:microsoft.com/office/officeart/2008/layout/LinedList"/>
    <dgm:cxn modelId="{E2A613D8-C270-4D92-94CC-6DC71AF9BBED}" type="presParOf" srcId="{611495A2-4B2C-423B-9480-5CB681C530CA}" destId="{A4B9ABAA-F0B5-48B6-8CCE-CE89791FB4D2}" srcOrd="0" destOrd="0" presId="urn:microsoft.com/office/officeart/2008/layout/LinedList"/>
    <dgm:cxn modelId="{08C7CD19-04F6-4586-AC06-77683CEEAE04}" type="presParOf" srcId="{611495A2-4B2C-423B-9480-5CB681C530CA}" destId="{80DAE7CC-46F2-452B-AE50-8D13304A0A58}" srcOrd="1" destOrd="0" presId="urn:microsoft.com/office/officeart/2008/layout/LinedList"/>
    <dgm:cxn modelId="{57EB2414-5F3C-45A2-AF98-B6BC4D534469}" type="presParOf" srcId="{ED9F9356-F1E1-4A0B-8FD8-55CC2F2DDDFE}" destId="{FBC9BE74-606E-4192-9A46-1121084BDBA6}" srcOrd="6" destOrd="0" presId="urn:microsoft.com/office/officeart/2008/layout/LinedList"/>
    <dgm:cxn modelId="{6D06A6E8-5FA1-4F52-BAEF-CECBCED91843}" type="presParOf" srcId="{ED9F9356-F1E1-4A0B-8FD8-55CC2F2DDDFE}" destId="{8B70C928-8415-45FF-9099-4044BE5E7BF3}" srcOrd="7" destOrd="0" presId="urn:microsoft.com/office/officeart/2008/layout/LinedList"/>
    <dgm:cxn modelId="{C4D6BCFA-5844-467B-A776-0763B0CA8D7A}" type="presParOf" srcId="{8B70C928-8415-45FF-9099-4044BE5E7BF3}" destId="{00DA1512-BB90-43DE-AE71-D49615C88FBD}" srcOrd="0" destOrd="0" presId="urn:microsoft.com/office/officeart/2008/layout/LinedList"/>
    <dgm:cxn modelId="{4BD0CC54-51B3-4413-AD01-5E02DE02BAD2}" type="presParOf" srcId="{8B70C928-8415-45FF-9099-4044BE5E7BF3}" destId="{5751D65D-B78D-4FA3-82D5-1F40F6E5B218}" srcOrd="1" destOrd="0" presId="urn:microsoft.com/office/officeart/2008/layout/LinedList"/>
    <dgm:cxn modelId="{CC07133F-EB70-4301-A4DC-75872A5231B4}" type="presParOf" srcId="{ED9F9356-F1E1-4A0B-8FD8-55CC2F2DDDFE}" destId="{EBF5226E-751E-48AF-A0D9-69A36AC8BBDD}" srcOrd="8" destOrd="0" presId="urn:microsoft.com/office/officeart/2008/layout/LinedList"/>
    <dgm:cxn modelId="{4C02DAFD-76F1-479E-BF06-7F0237EDF7DB}" type="presParOf" srcId="{ED9F9356-F1E1-4A0B-8FD8-55CC2F2DDDFE}" destId="{5ABE877C-525B-4FC1-B64A-98349A145327}" srcOrd="9" destOrd="0" presId="urn:microsoft.com/office/officeart/2008/layout/LinedList"/>
    <dgm:cxn modelId="{0940AEA6-E783-4E98-B67C-9B4873E8E179}" type="presParOf" srcId="{5ABE877C-525B-4FC1-B64A-98349A145327}" destId="{8765EBD1-EA2D-45E4-AE6E-7963164EB2D7}" srcOrd="0" destOrd="0" presId="urn:microsoft.com/office/officeart/2008/layout/LinedList"/>
    <dgm:cxn modelId="{A6871207-3DAF-4846-AB8F-47662DD040AE}" type="presParOf" srcId="{5ABE877C-525B-4FC1-B64A-98349A145327}" destId="{923CB386-C276-42AC-972E-B3C3165DFC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en-US" altLang="ko-KR" dirty="0"/>
            <a:t>Vanishing Gradient</a:t>
          </a:r>
          <a:r>
            <a:rPr lang="ko-KR" altLang="en-US" dirty="0"/>
            <a:t>의 또 다른 해결책으로 </a:t>
          </a:r>
          <a:r>
            <a:rPr lang="en-US" altLang="ko-KR" dirty="0"/>
            <a:t>Batch Normalization </a:t>
          </a:r>
          <a:r>
            <a:rPr lang="ko-KR" altLang="en-US" dirty="0"/>
            <a:t>기법을 제안했다</a:t>
          </a:r>
          <a:r>
            <a:rPr lang="en-US" altLang="ko-KR" dirty="0"/>
            <a:t>.</a:t>
          </a:r>
          <a:endParaRPr lang="en-US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pPr latinLnBrk="1"/>
          <a:r>
            <a:rPr lang="ko-KR" altLang="en-US" dirty="0"/>
            <a:t>균일한 양의 이미지를 입력했다 하더라도</a:t>
          </a:r>
          <a:r>
            <a:rPr lang="en-US" altLang="ko-KR" dirty="0"/>
            <a:t>, training </a:t>
          </a:r>
          <a:r>
            <a:rPr lang="ko-KR" altLang="en-US" dirty="0"/>
            <a:t>중에 연산 전</a:t>
          </a:r>
          <a:r>
            <a:rPr lang="en-US" altLang="ko-KR" dirty="0"/>
            <a:t>/</a:t>
          </a:r>
          <a:r>
            <a:rPr lang="ko-KR" altLang="en-US" dirty="0"/>
            <a:t>후로 데이터 간 분포가 달라질 수 있다</a:t>
          </a:r>
          <a:r>
            <a:rPr lang="en-US" altLang="ko-KR" dirty="0"/>
            <a:t>. </a:t>
          </a:r>
          <a:r>
            <a:rPr lang="ko-KR" altLang="en-US" dirty="0"/>
            <a:t>이를 </a:t>
          </a:r>
          <a:r>
            <a:rPr lang="en-US" altLang="ko-KR" dirty="0"/>
            <a:t>Internal Covariant Shift</a:t>
          </a:r>
          <a:r>
            <a:rPr lang="ko-KR" altLang="en-US" dirty="0"/>
            <a:t>라고 한다</a:t>
          </a:r>
          <a:r>
            <a:rPr lang="en-US" altLang="ko-KR" dirty="0"/>
            <a:t>.</a:t>
          </a:r>
          <a:endParaRPr lang="en-US" dirty="0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r>
            <a:rPr lang="ko-KR" altLang="en-US" dirty="0"/>
            <a:t>이에 대한 해결책으로 나온 것이 </a:t>
          </a:r>
          <a:r>
            <a:rPr lang="en-US" altLang="ko-KR" dirty="0"/>
            <a:t>Batch Normalization </a:t>
          </a:r>
          <a:r>
            <a:rPr lang="ko-KR" altLang="en-US" dirty="0"/>
            <a:t>기법이다</a:t>
          </a:r>
          <a:r>
            <a:rPr lang="en-US" altLang="ko-KR" dirty="0"/>
            <a:t>.</a:t>
          </a:r>
          <a:endParaRPr lang="en-US" dirty="0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pPr latinLnBrk="1"/>
          <a:r>
            <a:rPr lang="en-US" altLang="ko-KR" dirty="0"/>
            <a:t>feature map</a:t>
          </a:r>
          <a:r>
            <a:rPr lang="ko-KR" altLang="en-US" dirty="0"/>
            <a:t>들을 여러 </a:t>
          </a:r>
          <a:r>
            <a:rPr lang="en-US" altLang="ko-KR" dirty="0"/>
            <a:t>mini batch</a:t>
          </a:r>
          <a:r>
            <a:rPr lang="ko-KR" altLang="en-US" dirty="0"/>
            <a:t>들로 나눈 다음</a:t>
          </a:r>
          <a:r>
            <a:rPr lang="en-US" altLang="ko-KR" dirty="0"/>
            <a:t>, </a:t>
          </a:r>
          <a:r>
            <a:rPr lang="ko-KR" altLang="en-US" dirty="0"/>
            <a:t>해당 </a:t>
          </a:r>
          <a:r>
            <a:rPr lang="en-US" altLang="ko-KR" dirty="0"/>
            <a:t>batch</a:t>
          </a:r>
          <a:r>
            <a:rPr lang="ko-KR" altLang="en-US" dirty="0"/>
            <a:t>의 평균과 표준편차를 구하여 </a:t>
          </a:r>
          <a:r>
            <a:rPr lang="en-US" altLang="ko-KR" dirty="0"/>
            <a:t>batch </a:t>
          </a:r>
          <a:r>
            <a:rPr lang="ko-KR" altLang="en-US" dirty="0"/>
            <a:t>내의 값들을 </a:t>
          </a:r>
          <a:r>
            <a:rPr lang="en-US" altLang="ko-KR" dirty="0"/>
            <a:t>Gaussian </a:t>
          </a:r>
          <a:r>
            <a:rPr lang="ko-KR" altLang="en-US" dirty="0"/>
            <a:t>형태로 </a:t>
          </a:r>
          <a:r>
            <a:rPr lang="ko-KR" altLang="en-US" dirty="0" err="1"/>
            <a:t>정규화시키는</a:t>
          </a:r>
          <a:r>
            <a:rPr lang="ko-KR" altLang="en-US" dirty="0"/>
            <a:t> 것이다</a:t>
          </a:r>
          <a:r>
            <a:rPr lang="en-US" altLang="ko-KR" dirty="0"/>
            <a:t>.</a:t>
          </a:r>
          <a:endParaRPr lang="en-US" dirty="0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r>
            <a:rPr lang="ko-KR" altLang="en-US" dirty="0"/>
            <a:t>그 결과 각각의 </a:t>
          </a:r>
          <a:r>
            <a:rPr lang="en-US" altLang="ko-KR" dirty="0"/>
            <a:t>batch</a:t>
          </a:r>
          <a:r>
            <a:rPr lang="ko-KR" altLang="en-US" dirty="0"/>
            <a:t>들의 평균은 모두 </a:t>
          </a:r>
          <a:r>
            <a:rPr lang="en-US" altLang="ko-KR" dirty="0"/>
            <a:t>0</a:t>
          </a:r>
          <a:r>
            <a:rPr lang="ko-KR" altLang="en-US" dirty="0"/>
            <a:t>이 되어 균형이 맞춰지게 되고</a:t>
          </a:r>
          <a:r>
            <a:rPr lang="en-US" altLang="ko-KR" dirty="0"/>
            <a:t>, </a:t>
          </a:r>
          <a:r>
            <a:rPr lang="ko-KR" altLang="en-US" dirty="0"/>
            <a:t>이는 학습이 더 용이해질 수 있도록 도와주며 </a:t>
          </a:r>
          <a:r>
            <a:rPr lang="en-US" altLang="ko-KR" dirty="0"/>
            <a:t>Gradient </a:t>
          </a:r>
          <a:r>
            <a:rPr lang="ko-KR" altLang="en-US" dirty="0"/>
            <a:t>소실 문제도 해결 가능하다고 한다</a:t>
          </a:r>
          <a:r>
            <a:rPr lang="en-US" altLang="ko-KR" dirty="0"/>
            <a:t>.</a:t>
          </a:r>
          <a:endParaRPr lang="en-US" dirty="0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r>
            <a:rPr lang="ko-KR" altLang="en-US" dirty="0"/>
            <a:t>극단적인 예를 들자면</a:t>
          </a:r>
          <a:r>
            <a:rPr lang="en-US" altLang="ko-KR" dirty="0"/>
            <a:t>, training </a:t>
          </a:r>
          <a:r>
            <a:rPr lang="ko-KR" altLang="en-US" dirty="0"/>
            <a:t>과정에서는 고양이 사진만 보여주고 </a:t>
          </a:r>
          <a:r>
            <a:rPr lang="en-US" altLang="ko-KR" dirty="0"/>
            <a:t>test </a:t>
          </a:r>
          <a:r>
            <a:rPr lang="ko-KR" altLang="en-US" dirty="0"/>
            <a:t>과정에서 강아지 사진만을 보여주면 좋은 학습 결과를 기대하기 힘들 것이다</a:t>
          </a:r>
          <a:r>
            <a:rPr lang="en-US" altLang="ko-KR" dirty="0"/>
            <a:t>.</a:t>
          </a:r>
          <a:endParaRPr lang="en-US" dirty="0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389FA654-5C59-43D8-87FE-BE345538D414}" type="presOf" srcId="{779AD618-B541-41EF-9FEA-F15A221B4000}" destId="{1B115333-D8E8-4848-A10E-102CA95290B8}" srcOrd="0" destOrd="0" presId="urn:microsoft.com/office/officeart/2008/layout/LinedList"/>
    <dgm:cxn modelId="{95CF285B-2FD1-460E-8538-E8CCFC07C359}" type="presOf" srcId="{D4D8C3E6-0AD9-4234-98A1-2A0CF019745E}" destId="{A4B9ABAA-F0B5-48B6-8CCE-CE89791FB4D2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3130C96A-3C9A-40B3-8757-AF234249D097}" type="presOf" srcId="{B83F09FD-92CB-43AB-A70F-660F67A79380}" destId="{D94FB535-AA58-4F99-A092-C1E64FC5DC53}" srcOrd="0" destOrd="0" presId="urn:microsoft.com/office/officeart/2008/layout/LinedList"/>
    <dgm:cxn modelId="{51418A70-AF57-4685-AD26-757AF034AE7E}" type="presOf" srcId="{DDC585CF-152B-4715-ABAB-9AAD94329AF0}" destId="{ED9F9356-F1E1-4A0B-8FD8-55CC2F2DDDFE}" srcOrd="0" destOrd="0" presId="urn:microsoft.com/office/officeart/2008/layout/LinedList"/>
    <dgm:cxn modelId="{49BDD97D-B853-4A0A-93EB-6696A18D0FCC}" type="presOf" srcId="{64AD8277-8ECA-4048-BF60-52D2D112B13D}" destId="{65B0F027-DA07-4D91-BF21-771BB34AE8E3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08C769D8-5EAB-4424-9084-DDDBCB40A142}" type="presOf" srcId="{5526D198-2C8D-4122-92DA-5CE242C2756B}" destId="{00DA1512-BB90-43DE-AE71-D49615C88FBD}" srcOrd="0" destOrd="0" presId="urn:microsoft.com/office/officeart/2008/layout/LinedList"/>
    <dgm:cxn modelId="{268652EF-7A92-480D-A0A9-90414B1F5758}" type="presOf" srcId="{DC791BA9-095F-4B9D-AA0D-BF04C309995B}" destId="{8765EBD1-EA2D-45E4-AE6E-7963164EB2D7}" srcOrd="0" destOrd="0" presId="urn:microsoft.com/office/officeart/2008/layout/LinedList"/>
    <dgm:cxn modelId="{AE34680D-F14D-40C0-B0A4-7B9B349FBA90}" type="presParOf" srcId="{ED9F9356-F1E1-4A0B-8FD8-55CC2F2DDDFE}" destId="{3AE00611-4751-41A0-A497-CFF0AD8AADFE}" srcOrd="0" destOrd="0" presId="urn:microsoft.com/office/officeart/2008/layout/LinedList"/>
    <dgm:cxn modelId="{781E5F3C-A29B-4F8D-A033-9124DD2E6ACC}" type="presParOf" srcId="{ED9F9356-F1E1-4A0B-8FD8-55CC2F2DDDFE}" destId="{8441A190-8965-4581-948F-94080D0FA41E}" srcOrd="1" destOrd="0" presId="urn:microsoft.com/office/officeart/2008/layout/LinedList"/>
    <dgm:cxn modelId="{F1A52B96-42FD-4C0E-91A1-4493545E52F5}" type="presParOf" srcId="{8441A190-8965-4581-948F-94080D0FA41E}" destId="{65B0F027-DA07-4D91-BF21-771BB34AE8E3}" srcOrd="0" destOrd="0" presId="urn:microsoft.com/office/officeart/2008/layout/LinedList"/>
    <dgm:cxn modelId="{CDE36EE8-7FD1-4A8A-8A95-E90937DD681C}" type="presParOf" srcId="{8441A190-8965-4581-948F-94080D0FA41E}" destId="{9B891518-792B-408C-A987-03552BB3583C}" srcOrd="1" destOrd="0" presId="urn:microsoft.com/office/officeart/2008/layout/LinedList"/>
    <dgm:cxn modelId="{34F0CC52-B82F-472B-BE8B-4640C1D3557A}" type="presParOf" srcId="{ED9F9356-F1E1-4A0B-8FD8-55CC2F2DDDFE}" destId="{6DB4EBC0-40D2-419A-AE70-F9B4AF3D40B0}" srcOrd="2" destOrd="0" presId="urn:microsoft.com/office/officeart/2008/layout/LinedList"/>
    <dgm:cxn modelId="{1F6C387A-4759-40E7-B95F-D2D77B5B2827}" type="presParOf" srcId="{ED9F9356-F1E1-4A0B-8FD8-55CC2F2DDDFE}" destId="{0F286648-C22E-4B90-854A-2E587092E5B3}" srcOrd="3" destOrd="0" presId="urn:microsoft.com/office/officeart/2008/layout/LinedList"/>
    <dgm:cxn modelId="{46DA5100-EA64-45BD-BC50-F19C61D7D346}" type="presParOf" srcId="{0F286648-C22E-4B90-854A-2E587092E5B3}" destId="{D94FB535-AA58-4F99-A092-C1E64FC5DC53}" srcOrd="0" destOrd="0" presId="urn:microsoft.com/office/officeart/2008/layout/LinedList"/>
    <dgm:cxn modelId="{95B1C360-C99C-4559-BAF6-9A82144F8F8B}" type="presParOf" srcId="{0F286648-C22E-4B90-854A-2E587092E5B3}" destId="{3D0A720D-DD97-4851-8FE7-829092FFEE33}" srcOrd="1" destOrd="0" presId="urn:microsoft.com/office/officeart/2008/layout/LinedList"/>
    <dgm:cxn modelId="{FAD5F950-047D-459B-A5D9-5DCEA0A62298}" type="presParOf" srcId="{ED9F9356-F1E1-4A0B-8FD8-55CC2F2DDDFE}" destId="{5BFD657F-C925-40C2-8ABA-3F8EC35CC6A7}" srcOrd="4" destOrd="0" presId="urn:microsoft.com/office/officeart/2008/layout/LinedList"/>
    <dgm:cxn modelId="{BAA569F4-AB72-4885-BA5C-0E236F8A8E33}" type="presParOf" srcId="{ED9F9356-F1E1-4A0B-8FD8-55CC2F2DDDFE}" destId="{611495A2-4B2C-423B-9480-5CB681C530CA}" srcOrd="5" destOrd="0" presId="urn:microsoft.com/office/officeart/2008/layout/LinedList"/>
    <dgm:cxn modelId="{0B619137-39F6-4D5B-9F06-3399DB41D86F}" type="presParOf" srcId="{611495A2-4B2C-423B-9480-5CB681C530CA}" destId="{A4B9ABAA-F0B5-48B6-8CCE-CE89791FB4D2}" srcOrd="0" destOrd="0" presId="urn:microsoft.com/office/officeart/2008/layout/LinedList"/>
    <dgm:cxn modelId="{CD225161-0A7D-4D29-803E-26AD74B77924}" type="presParOf" srcId="{611495A2-4B2C-423B-9480-5CB681C530CA}" destId="{80DAE7CC-46F2-452B-AE50-8D13304A0A58}" srcOrd="1" destOrd="0" presId="urn:microsoft.com/office/officeart/2008/layout/LinedList"/>
    <dgm:cxn modelId="{A3BC7F43-31D7-40E2-A8F4-70ABFFEC4740}" type="presParOf" srcId="{ED9F9356-F1E1-4A0B-8FD8-55CC2F2DDDFE}" destId="{FBC9BE74-606E-4192-9A46-1121084BDBA6}" srcOrd="6" destOrd="0" presId="urn:microsoft.com/office/officeart/2008/layout/LinedList"/>
    <dgm:cxn modelId="{57209D4D-ECF1-40F5-878B-E4528915FD44}" type="presParOf" srcId="{ED9F9356-F1E1-4A0B-8FD8-55CC2F2DDDFE}" destId="{8B70C928-8415-45FF-9099-4044BE5E7BF3}" srcOrd="7" destOrd="0" presId="urn:microsoft.com/office/officeart/2008/layout/LinedList"/>
    <dgm:cxn modelId="{350F8DB9-0E77-41DA-8D6B-BEB879CAC588}" type="presParOf" srcId="{8B70C928-8415-45FF-9099-4044BE5E7BF3}" destId="{00DA1512-BB90-43DE-AE71-D49615C88FBD}" srcOrd="0" destOrd="0" presId="urn:microsoft.com/office/officeart/2008/layout/LinedList"/>
    <dgm:cxn modelId="{BB425FC9-E017-49A7-A323-EF4BAE83C6E0}" type="presParOf" srcId="{8B70C928-8415-45FF-9099-4044BE5E7BF3}" destId="{5751D65D-B78D-4FA3-82D5-1F40F6E5B218}" srcOrd="1" destOrd="0" presId="urn:microsoft.com/office/officeart/2008/layout/LinedList"/>
    <dgm:cxn modelId="{F523E1E4-5CCC-484E-8AE8-76DD06102B4F}" type="presParOf" srcId="{ED9F9356-F1E1-4A0B-8FD8-55CC2F2DDDFE}" destId="{EBF5226E-751E-48AF-A0D9-69A36AC8BBDD}" srcOrd="8" destOrd="0" presId="urn:microsoft.com/office/officeart/2008/layout/LinedList"/>
    <dgm:cxn modelId="{8F4F46F9-FA83-4BC4-9371-AFD812DC6BD4}" type="presParOf" srcId="{ED9F9356-F1E1-4A0B-8FD8-55CC2F2DDDFE}" destId="{5ABE877C-525B-4FC1-B64A-98349A145327}" srcOrd="9" destOrd="0" presId="urn:microsoft.com/office/officeart/2008/layout/LinedList"/>
    <dgm:cxn modelId="{8CA45D6D-797C-441F-9E01-32F9B4C22C5B}" type="presParOf" srcId="{5ABE877C-525B-4FC1-B64A-98349A145327}" destId="{8765EBD1-EA2D-45E4-AE6E-7963164EB2D7}" srcOrd="0" destOrd="0" presId="urn:microsoft.com/office/officeart/2008/layout/LinedList"/>
    <dgm:cxn modelId="{A1CF219E-E0A2-47B4-86C3-989555D2377C}" type="presParOf" srcId="{5ABE877C-525B-4FC1-B64A-98349A145327}" destId="{923CB386-C276-42AC-972E-B3C3165DFCEC}" srcOrd="1" destOrd="0" presId="urn:microsoft.com/office/officeart/2008/layout/LinedList"/>
    <dgm:cxn modelId="{3D7E43A4-23A6-4417-B686-B9A1ADFCE172}" type="presParOf" srcId="{ED9F9356-F1E1-4A0B-8FD8-55CC2F2DDDFE}" destId="{0D65398E-0719-474F-BA51-502F5E8A32AE}" srcOrd="10" destOrd="0" presId="urn:microsoft.com/office/officeart/2008/layout/LinedList"/>
    <dgm:cxn modelId="{9D18F002-334D-4961-B1E6-2614639610AC}" type="presParOf" srcId="{ED9F9356-F1E1-4A0B-8FD8-55CC2F2DDDFE}" destId="{39865702-7E95-4285-BB20-4FB2DC52C2D3}" srcOrd="11" destOrd="0" presId="urn:microsoft.com/office/officeart/2008/layout/LinedList"/>
    <dgm:cxn modelId="{063559EE-12B5-4106-866D-37438671046A}" type="presParOf" srcId="{39865702-7E95-4285-BB20-4FB2DC52C2D3}" destId="{1B115333-D8E8-4848-A10E-102CA95290B8}" srcOrd="0" destOrd="0" presId="urn:microsoft.com/office/officeart/2008/layout/LinedList"/>
    <dgm:cxn modelId="{BF4C4569-5884-4AA8-A59A-FB11B59C0563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ko-KR" altLang="en-US" dirty="0"/>
            <a:t>이 외에도 </a:t>
          </a:r>
          <a:r>
            <a:rPr lang="en-US" altLang="ko-KR" dirty="0"/>
            <a:t>Vanishing Gradient </a:t>
          </a:r>
          <a:r>
            <a:rPr lang="ko-KR" altLang="en-US" dirty="0"/>
            <a:t>문제를 해결하기 위해 다양한 </a:t>
          </a:r>
          <a:r>
            <a:rPr lang="en-US" altLang="ko-KR" dirty="0"/>
            <a:t>T</a:t>
          </a:r>
          <a:r>
            <a:rPr lang="en-US" altLang="en-US" dirty="0"/>
            <a:t>echnic</a:t>
          </a:r>
          <a:r>
            <a:rPr lang="ko-KR" altLang="en-US" dirty="0"/>
            <a:t>들이 발표되었다</a:t>
          </a:r>
          <a:r>
            <a:rPr lang="en-US" altLang="ko-KR" dirty="0"/>
            <a:t>.</a:t>
          </a:r>
          <a:endParaRPr lang="en-US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pPr latinLnBrk="1"/>
          <a:r>
            <a:rPr lang="en-US" altLang="en-US" dirty="0"/>
            <a:t>Stochastic depth</a:t>
          </a:r>
          <a:r>
            <a:rPr lang="ko-KR" altLang="en-US" dirty="0"/>
            <a:t>는 학습 중 </a:t>
          </a:r>
          <a:r>
            <a:rPr lang="en-US" altLang="ko-KR" dirty="0"/>
            <a:t>Layer</a:t>
          </a:r>
          <a:r>
            <a:rPr lang="ko-KR" altLang="en-US" dirty="0"/>
            <a:t>를 무작위로 </a:t>
          </a:r>
          <a:r>
            <a:rPr lang="en-US" altLang="ko-KR" dirty="0"/>
            <a:t>Drop</a:t>
          </a:r>
          <a:r>
            <a:rPr lang="ko-KR" altLang="en-US" dirty="0"/>
            <a:t>하는 방식을 적용시켜 </a:t>
          </a:r>
          <a:r>
            <a:rPr lang="en-US" altLang="ko-KR" dirty="0"/>
            <a:t>Information</a:t>
          </a:r>
          <a:r>
            <a:rPr lang="ko-KR" altLang="en-US" dirty="0"/>
            <a:t>과 </a:t>
          </a:r>
          <a:r>
            <a:rPr lang="en-US" altLang="ko-KR" dirty="0"/>
            <a:t>Gradient</a:t>
          </a:r>
          <a:r>
            <a:rPr lang="ko-KR" altLang="en-US" dirty="0"/>
            <a:t>의 흐름을 개선했다고 한다</a:t>
          </a:r>
          <a:r>
            <a:rPr lang="en-US" altLang="ko-KR" dirty="0"/>
            <a:t>.</a:t>
          </a:r>
          <a:endParaRPr lang="en-US" dirty="0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r>
            <a:rPr lang="ko-KR" altLang="en-US" dirty="0"/>
            <a:t>그리고 </a:t>
          </a:r>
          <a:r>
            <a:rPr lang="en-US" altLang="ko-KR" dirty="0" err="1"/>
            <a:t>FractalNet</a:t>
          </a:r>
          <a:r>
            <a:rPr lang="ko-KR" altLang="en-US" dirty="0"/>
            <a:t>의</a:t>
          </a:r>
          <a:r>
            <a:rPr lang="en-US" altLang="ko-KR" dirty="0"/>
            <a:t> </a:t>
          </a:r>
          <a:r>
            <a:rPr lang="ko-KR" altLang="en-US" dirty="0"/>
            <a:t>경우</a:t>
          </a:r>
          <a:r>
            <a:rPr lang="en-US" altLang="ko-KR" dirty="0"/>
            <a:t>, </a:t>
          </a:r>
          <a:r>
            <a:rPr lang="ko-KR" altLang="en-US" dirty="0"/>
            <a:t>여러 개의 병렬 </a:t>
          </a:r>
          <a:r>
            <a:rPr lang="en-US" altLang="ko-KR" dirty="0"/>
            <a:t>Layer Sequence</a:t>
          </a:r>
          <a:r>
            <a:rPr lang="ko-KR" altLang="en-US" dirty="0"/>
            <a:t>와 다양한 </a:t>
          </a:r>
          <a:r>
            <a:rPr lang="en-US" altLang="ko-KR" dirty="0"/>
            <a:t>Convolution Block</a:t>
          </a:r>
          <a:r>
            <a:rPr lang="ko-KR" altLang="en-US" dirty="0"/>
            <a:t>을 반복적으로 결합함으로써</a:t>
          </a:r>
          <a:r>
            <a:rPr lang="en-US" altLang="ko-KR" dirty="0"/>
            <a:t>,</a:t>
          </a:r>
          <a:r>
            <a:rPr lang="ko-KR" altLang="en-US" dirty="0"/>
            <a:t> </a:t>
          </a:r>
          <a:endParaRPr lang="en-US" dirty="0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pPr latinLnBrk="1"/>
          <a:r>
            <a:rPr lang="en-US" altLang="ko-KR" dirty="0"/>
            <a:t>Network</a:t>
          </a:r>
          <a:r>
            <a:rPr lang="ko-KR" altLang="en-US" dirty="0"/>
            <a:t>는 서로 다른 </a:t>
          </a:r>
          <a:r>
            <a:rPr lang="en-US" altLang="ko-KR" dirty="0"/>
            <a:t>path</a:t>
          </a:r>
          <a:r>
            <a:rPr lang="ko-KR" altLang="en-US" dirty="0"/>
            <a:t>를 통해 </a:t>
          </a:r>
          <a:r>
            <a:rPr lang="en-US" altLang="ko-KR" dirty="0"/>
            <a:t>Layer</a:t>
          </a:r>
          <a:r>
            <a:rPr lang="ko-KR" altLang="en-US" dirty="0"/>
            <a:t>들을 거치게 되고 실질적인 깊이보다 더 깊은 </a:t>
          </a:r>
          <a:r>
            <a:rPr lang="en-US" altLang="ko-KR" dirty="0"/>
            <a:t>“</a:t>
          </a:r>
          <a:r>
            <a:rPr lang="ko-KR" altLang="en-US" dirty="0"/>
            <a:t>명목상의</a:t>
          </a:r>
          <a:r>
            <a:rPr lang="en-US" altLang="ko-KR" dirty="0"/>
            <a:t>” </a:t>
          </a:r>
          <a:r>
            <a:rPr lang="ko-KR" altLang="en-US" dirty="0"/>
            <a:t>깊이를 얻게 된다</a:t>
          </a:r>
          <a:r>
            <a:rPr lang="en-US" altLang="ko-KR" dirty="0"/>
            <a:t>.</a:t>
          </a:r>
          <a:endParaRPr lang="en-US" dirty="0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r>
            <a:rPr lang="ko-KR" altLang="en-US" dirty="0"/>
            <a:t>이 </a:t>
          </a:r>
          <a:r>
            <a:rPr lang="en-US" altLang="ko-KR" dirty="0"/>
            <a:t>Model</a:t>
          </a:r>
          <a:r>
            <a:rPr lang="ko-KR" altLang="en-US" dirty="0"/>
            <a:t>들의 공통점은</a:t>
          </a:r>
          <a:r>
            <a:rPr lang="en-US" altLang="ko-KR" dirty="0"/>
            <a:t>, </a:t>
          </a:r>
          <a:r>
            <a:rPr lang="ko-KR" altLang="en-US" dirty="0"/>
            <a:t>선행 </a:t>
          </a:r>
          <a:r>
            <a:rPr lang="en-US" altLang="ko-KR" dirty="0"/>
            <a:t>Layer</a:t>
          </a:r>
          <a:r>
            <a:rPr lang="ko-KR" altLang="en-US" dirty="0"/>
            <a:t>와 후속 </a:t>
          </a:r>
          <a:r>
            <a:rPr lang="en-US" altLang="ko-KR" dirty="0"/>
            <a:t>Layer </a:t>
          </a:r>
          <a:r>
            <a:rPr lang="ko-KR" altLang="en-US" dirty="0"/>
            <a:t>사이에 </a:t>
          </a:r>
          <a:r>
            <a:rPr lang="en-US" altLang="ko-KR" dirty="0"/>
            <a:t>short-path</a:t>
          </a:r>
          <a:r>
            <a:rPr lang="ko-KR" altLang="en-US" dirty="0"/>
            <a:t>를 형성하여 </a:t>
          </a:r>
          <a:r>
            <a:rPr lang="en-US" altLang="ko-KR" dirty="0"/>
            <a:t>Training </a:t>
          </a:r>
          <a:r>
            <a:rPr lang="ko-KR" altLang="en-US" dirty="0"/>
            <a:t>과정에서 주요 특성을 공유한다는 것이다</a:t>
          </a:r>
          <a:r>
            <a:rPr lang="en-US" altLang="ko-KR" dirty="0"/>
            <a:t>.</a:t>
          </a:r>
          <a:endParaRPr lang="en-US" dirty="0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r>
            <a:rPr lang="en-US" dirty="0"/>
            <a:t>Highway Network</a:t>
          </a:r>
          <a:r>
            <a:rPr lang="ko-KR" altLang="en-US" dirty="0"/>
            <a:t>와 </a:t>
          </a:r>
          <a:r>
            <a:rPr lang="en-US" altLang="ko-KR" dirty="0" err="1"/>
            <a:t>ResNet</a:t>
          </a:r>
          <a:r>
            <a:rPr lang="ko-KR" altLang="en-US" dirty="0"/>
            <a:t>은 </a:t>
          </a:r>
          <a:r>
            <a:rPr lang="en-US" altLang="ko-KR" dirty="0"/>
            <a:t>Identity Connection</a:t>
          </a:r>
          <a:r>
            <a:rPr lang="ko-KR" altLang="en-US" dirty="0"/>
            <a:t>이라는 방식으로 </a:t>
          </a:r>
          <a:r>
            <a:rPr lang="en-US" altLang="ko-KR" dirty="0"/>
            <a:t>Layer</a:t>
          </a:r>
          <a:r>
            <a:rPr lang="ko-KR" altLang="en-US" dirty="0"/>
            <a:t>를 건너뛰는 방식을 선택했고</a:t>
          </a:r>
          <a:r>
            <a:rPr lang="en-US" altLang="ko-KR" dirty="0"/>
            <a:t>,</a:t>
          </a:r>
          <a:endParaRPr lang="en-US" dirty="0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0ED60503-A11A-44FC-A967-831B319894CA}" type="presOf" srcId="{779AD618-B541-41EF-9FEA-F15A221B4000}" destId="{1B115333-D8E8-4848-A10E-102CA95290B8}" srcOrd="0" destOrd="0" presId="urn:microsoft.com/office/officeart/2008/layout/LinedList"/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78FB5625-F689-418F-B9D2-ABB323071805}" type="presOf" srcId="{5526D198-2C8D-4122-92DA-5CE242C2756B}" destId="{00DA1512-BB90-43DE-AE71-D49615C88FBD}" srcOrd="0" destOrd="0" presId="urn:microsoft.com/office/officeart/2008/layout/LinedList"/>
    <dgm:cxn modelId="{44390F3E-F1B3-4696-8181-BE051C8C8A23}" type="presOf" srcId="{DC791BA9-095F-4B9D-AA0D-BF04C309995B}" destId="{8765EBD1-EA2D-45E4-AE6E-7963164EB2D7}" srcOrd="0" destOrd="0" presId="urn:microsoft.com/office/officeart/2008/layout/LinedList"/>
    <dgm:cxn modelId="{865BAA65-EEED-4AAC-B12E-95A3F20556CA}" type="presOf" srcId="{D4D8C3E6-0AD9-4234-98A1-2A0CF019745E}" destId="{A4B9ABAA-F0B5-48B6-8CCE-CE89791FB4D2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34CF807E-CE5C-493E-96E7-F3211A0A9E84}" type="presOf" srcId="{DDC585CF-152B-4715-ABAB-9AAD94329AF0}" destId="{ED9F9356-F1E1-4A0B-8FD8-55CC2F2DDDFE}" srcOrd="0" destOrd="0" presId="urn:microsoft.com/office/officeart/2008/layout/LinedList"/>
    <dgm:cxn modelId="{C6A72196-156E-4041-B772-33C588984574}" type="presOf" srcId="{B83F09FD-92CB-43AB-A70F-660F67A79380}" destId="{D94FB535-AA58-4F99-A092-C1E64FC5DC53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8E1A84EF-C659-4058-9832-4477922B670D}" type="presOf" srcId="{64AD8277-8ECA-4048-BF60-52D2D112B13D}" destId="{65B0F027-DA07-4D91-BF21-771BB34AE8E3}" srcOrd="0" destOrd="0" presId="urn:microsoft.com/office/officeart/2008/layout/LinedList"/>
    <dgm:cxn modelId="{2CCE3381-B0C8-453B-BD12-858BD43A3D45}" type="presParOf" srcId="{ED9F9356-F1E1-4A0B-8FD8-55CC2F2DDDFE}" destId="{3AE00611-4751-41A0-A497-CFF0AD8AADFE}" srcOrd="0" destOrd="0" presId="urn:microsoft.com/office/officeart/2008/layout/LinedList"/>
    <dgm:cxn modelId="{FF38FFF3-A931-4492-BA9C-0DFE84128456}" type="presParOf" srcId="{ED9F9356-F1E1-4A0B-8FD8-55CC2F2DDDFE}" destId="{8441A190-8965-4581-948F-94080D0FA41E}" srcOrd="1" destOrd="0" presId="urn:microsoft.com/office/officeart/2008/layout/LinedList"/>
    <dgm:cxn modelId="{EFA888E4-25D6-4FC0-A89C-39B58DA17E52}" type="presParOf" srcId="{8441A190-8965-4581-948F-94080D0FA41E}" destId="{65B0F027-DA07-4D91-BF21-771BB34AE8E3}" srcOrd="0" destOrd="0" presId="urn:microsoft.com/office/officeart/2008/layout/LinedList"/>
    <dgm:cxn modelId="{4C692C70-97BA-454F-8374-AEAA0BFC6015}" type="presParOf" srcId="{8441A190-8965-4581-948F-94080D0FA41E}" destId="{9B891518-792B-408C-A987-03552BB3583C}" srcOrd="1" destOrd="0" presId="urn:microsoft.com/office/officeart/2008/layout/LinedList"/>
    <dgm:cxn modelId="{86710AD8-36C7-45D2-929F-18D6635DF029}" type="presParOf" srcId="{ED9F9356-F1E1-4A0B-8FD8-55CC2F2DDDFE}" destId="{6DB4EBC0-40D2-419A-AE70-F9B4AF3D40B0}" srcOrd="2" destOrd="0" presId="urn:microsoft.com/office/officeart/2008/layout/LinedList"/>
    <dgm:cxn modelId="{90EA7F0C-A9EC-4A30-A5A1-56A644611576}" type="presParOf" srcId="{ED9F9356-F1E1-4A0B-8FD8-55CC2F2DDDFE}" destId="{0F286648-C22E-4B90-854A-2E587092E5B3}" srcOrd="3" destOrd="0" presId="urn:microsoft.com/office/officeart/2008/layout/LinedList"/>
    <dgm:cxn modelId="{81D017D3-C75C-4F89-9271-268C2894132C}" type="presParOf" srcId="{0F286648-C22E-4B90-854A-2E587092E5B3}" destId="{D94FB535-AA58-4F99-A092-C1E64FC5DC53}" srcOrd="0" destOrd="0" presId="urn:microsoft.com/office/officeart/2008/layout/LinedList"/>
    <dgm:cxn modelId="{EA768470-E360-4B63-B6B0-7EB6A18B838F}" type="presParOf" srcId="{0F286648-C22E-4B90-854A-2E587092E5B3}" destId="{3D0A720D-DD97-4851-8FE7-829092FFEE33}" srcOrd="1" destOrd="0" presId="urn:microsoft.com/office/officeart/2008/layout/LinedList"/>
    <dgm:cxn modelId="{1D01AF42-A8C8-4DD1-A13E-727A1C5C5A2F}" type="presParOf" srcId="{ED9F9356-F1E1-4A0B-8FD8-55CC2F2DDDFE}" destId="{5BFD657F-C925-40C2-8ABA-3F8EC35CC6A7}" srcOrd="4" destOrd="0" presId="urn:microsoft.com/office/officeart/2008/layout/LinedList"/>
    <dgm:cxn modelId="{A909E803-AB82-416F-BFCE-21510C163322}" type="presParOf" srcId="{ED9F9356-F1E1-4A0B-8FD8-55CC2F2DDDFE}" destId="{611495A2-4B2C-423B-9480-5CB681C530CA}" srcOrd="5" destOrd="0" presId="urn:microsoft.com/office/officeart/2008/layout/LinedList"/>
    <dgm:cxn modelId="{EFA411EC-0228-4D5C-8BC3-D50FB1B7D731}" type="presParOf" srcId="{611495A2-4B2C-423B-9480-5CB681C530CA}" destId="{A4B9ABAA-F0B5-48B6-8CCE-CE89791FB4D2}" srcOrd="0" destOrd="0" presId="urn:microsoft.com/office/officeart/2008/layout/LinedList"/>
    <dgm:cxn modelId="{27A43D87-FD42-4DA7-AD9E-5C850031F507}" type="presParOf" srcId="{611495A2-4B2C-423B-9480-5CB681C530CA}" destId="{80DAE7CC-46F2-452B-AE50-8D13304A0A58}" srcOrd="1" destOrd="0" presId="urn:microsoft.com/office/officeart/2008/layout/LinedList"/>
    <dgm:cxn modelId="{E4795C20-A87A-476F-A667-15AB3BA812DB}" type="presParOf" srcId="{ED9F9356-F1E1-4A0B-8FD8-55CC2F2DDDFE}" destId="{FBC9BE74-606E-4192-9A46-1121084BDBA6}" srcOrd="6" destOrd="0" presId="urn:microsoft.com/office/officeart/2008/layout/LinedList"/>
    <dgm:cxn modelId="{9F8EBDA9-1DC9-463A-8F6F-B67F7E2D8BED}" type="presParOf" srcId="{ED9F9356-F1E1-4A0B-8FD8-55CC2F2DDDFE}" destId="{8B70C928-8415-45FF-9099-4044BE5E7BF3}" srcOrd="7" destOrd="0" presId="urn:microsoft.com/office/officeart/2008/layout/LinedList"/>
    <dgm:cxn modelId="{0161AAB1-E6CC-4DAD-B449-FE9EC847099F}" type="presParOf" srcId="{8B70C928-8415-45FF-9099-4044BE5E7BF3}" destId="{00DA1512-BB90-43DE-AE71-D49615C88FBD}" srcOrd="0" destOrd="0" presId="urn:microsoft.com/office/officeart/2008/layout/LinedList"/>
    <dgm:cxn modelId="{8F86CAC1-11E0-4336-8B74-25CE9A83C38A}" type="presParOf" srcId="{8B70C928-8415-45FF-9099-4044BE5E7BF3}" destId="{5751D65D-B78D-4FA3-82D5-1F40F6E5B218}" srcOrd="1" destOrd="0" presId="urn:microsoft.com/office/officeart/2008/layout/LinedList"/>
    <dgm:cxn modelId="{64772DFC-3AD6-4894-80B8-1873335DD5D6}" type="presParOf" srcId="{ED9F9356-F1E1-4A0B-8FD8-55CC2F2DDDFE}" destId="{EBF5226E-751E-48AF-A0D9-69A36AC8BBDD}" srcOrd="8" destOrd="0" presId="urn:microsoft.com/office/officeart/2008/layout/LinedList"/>
    <dgm:cxn modelId="{B884DF74-B87E-4A2A-97E2-1F7AFCDAEAB8}" type="presParOf" srcId="{ED9F9356-F1E1-4A0B-8FD8-55CC2F2DDDFE}" destId="{5ABE877C-525B-4FC1-B64A-98349A145327}" srcOrd="9" destOrd="0" presId="urn:microsoft.com/office/officeart/2008/layout/LinedList"/>
    <dgm:cxn modelId="{5656BCB1-A0CC-40E3-9151-D5C862C6C375}" type="presParOf" srcId="{5ABE877C-525B-4FC1-B64A-98349A145327}" destId="{8765EBD1-EA2D-45E4-AE6E-7963164EB2D7}" srcOrd="0" destOrd="0" presId="urn:microsoft.com/office/officeart/2008/layout/LinedList"/>
    <dgm:cxn modelId="{CEE2C688-B63C-4B0F-BD3B-7312ED841CFF}" type="presParOf" srcId="{5ABE877C-525B-4FC1-B64A-98349A145327}" destId="{923CB386-C276-42AC-972E-B3C3165DFCEC}" srcOrd="1" destOrd="0" presId="urn:microsoft.com/office/officeart/2008/layout/LinedList"/>
    <dgm:cxn modelId="{B243EFA4-AC40-4829-BEE6-C220F7E2852B}" type="presParOf" srcId="{ED9F9356-F1E1-4A0B-8FD8-55CC2F2DDDFE}" destId="{0D65398E-0719-474F-BA51-502F5E8A32AE}" srcOrd="10" destOrd="0" presId="urn:microsoft.com/office/officeart/2008/layout/LinedList"/>
    <dgm:cxn modelId="{924EEFD2-77DB-43DA-99D5-F17EB30E4128}" type="presParOf" srcId="{ED9F9356-F1E1-4A0B-8FD8-55CC2F2DDDFE}" destId="{39865702-7E95-4285-BB20-4FB2DC52C2D3}" srcOrd="11" destOrd="0" presId="urn:microsoft.com/office/officeart/2008/layout/LinedList"/>
    <dgm:cxn modelId="{AD4245D0-B11E-41D6-BD53-23A35224EB8F}" type="presParOf" srcId="{39865702-7E95-4285-BB20-4FB2DC52C2D3}" destId="{1B115333-D8E8-4848-A10E-102CA95290B8}" srcOrd="0" destOrd="0" presId="urn:microsoft.com/office/officeart/2008/layout/LinedList"/>
    <dgm:cxn modelId="{B627C0AB-B1E5-46CB-9A89-5C698D208109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ko-KR" altLang="en-US" dirty="0"/>
            <a:t>본 논문에서도 이 증명된 연구들을 기반으로 하여 새로운 </a:t>
          </a:r>
          <a:r>
            <a:rPr lang="en-US" altLang="ko-KR" dirty="0"/>
            <a:t>Model </a:t>
          </a:r>
          <a:r>
            <a:rPr lang="ko-KR" altLang="en-US" dirty="0"/>
            <a:t>구조를 제안한다</a:t>
          </a:r>
          <a:r>
            <a:rPr lang="en-US" altLang="ko-KR" dirty="0"/>
            <a:t>.</a:t>
          </a:r>
          <a:r>
            <a:rPr lang="ko-KR" altLang="en-US" dirty="0"/>
            <a:t> </a:t>
          </a:r>
          <a:endParaRPr lang="en-US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r>
            <a:rPr lang="ko-KR" altLang="en-US" dirty="0"/>
            <a:t>여기서 </a:t>
          </a:r>
          <a:r>
            <a:rPr lang="en-US" altLang="ko-KR" dirty="0" err="1"/>
            <a:t>DenseNet</a:t>
          </a:r>
          <a:r>
            <a:rPr lang="ko-KR" altLang="en-US" dirty="0"/>
            <a:t>만의 특징이라고 할 수 있는 것이</a:t>
          </a:r>
          <a:r>
            <a:rPr lang="en-US" altLang="ko-KR" dirty="0"/>
            <a:t>, Feature Map </a:t>
          </a:r>
          <a:r>
            <a:rPr lang="ko-KR" altLang="en-US" dirty="0"/>
            <a:t>크기가 같은 모든 </a:t>
          </a:r>
          <a:r>
            <a:rPr lang="en-US" altLang="ko-KR" dirty="0"/>
            <a:t>Layer</a:t>
          </a:r>
          <a:r>
            <a:rPr lang="ko-KR" altLang="en-US" dirty="0"/>
            <a:t>들이 서로 직접 연결되었다는 것이다</a:t>
          </a:r>
          <a:r>
            <a:rPr lang="en-US" altLang="ko-KR" dirty="0"/>
            <a:t>.</a:t>
          </a:r>
          <a:endParaRPr lang="en-US" dirty="0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pPr latinLnBrk="1"/>
          <a:r>
            <a:rPr lang="ko-KR" altLang="en-US" dirty="0"/>
            <a:t>즉</a:t>
          </a:r>
          <a:r>
            <a:rPr lang="en-US" altLang="ko-KR" dirty="0"/>
            <a:t>, </a:t>
          </a:r>
          <a:r>
            <a:rPr lang="ko-KR" altLang="en-US" dirty="0"/>
            <a:t>각각의 </a:t>
          </a:r>
          <a:r>
            <a:rPr lang="en-US" altLang="ko-KR" dirty="0"/>
            <a:t>Layer</a:t>
          </a:r>
          <a:r>
            <a:rPr lang="ko-KR" altLang="en-US" dirty="0"/>
            <a:t>들은 자신 앞에 있는 모든 선행 </a:t>
          </a:r>
          <a:r>
            <a:rPr lang="en-US" altLang="ko-KR" dirty="0"/>
            <a:t>Layer</a:t>
          </a:r>
          <a:r>
            <a:rPr lang="ko-KR" altLang="en-US" dirty="0"/>
            <a:t>로부터 정보를 제공받고</a:t>
          </a:r>
          <a:r>
            <a:rPr lang="en-US" altLang="ko-KR" dirty="0"/>
            <a:t>, </a:t>
          </a:r>
          <a:r>
            <a:rPr lang="ko-KR" altLang="en-US" dirty="0"/>
            <a:t>자신 뒤에 있는 모든 후속 </a:t>
          </a:r>
          <a:r>
            <a:rPr lang="en-US" altLang="ko-KR" dirty="0"/>
            <a:t>Layer</a:t>
          </a:r>
          <a:r>
            <a:rPr lang="ko-KR" altLang="en-US" dirty="0"/>
            <a:t>로 정보를 전달하게 된다</a:t>
          </a:r>
          <a:r>
            <a:rPr lang="en-US" altLang="ko-KR" dirty="0"/>
            <a:t>.,</a:t>
          </a:r>
          <a:endParaRPr lang="en-US" dirty="0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r>
            <a:rPr lang="en-US" dirty="0" err="1"/>
            <a:t>ResNet</a:t>
          </a:r>
          <a:r>
            <a:rPr lang="ko-KR" altLang="en-US" dirty="0"/>
            <a:t>과 마찬가지로 </a:t>
          </a:r>
          <a:r>
            <a:rPr lang="en-US" altLang="ko-KR" dirty="0"/>
            <a:t>Gradient</a:t>
          </a:r>
          <a:r>
            <a:rPr lang="ko-KR" altLang="en-US" dirty="0"/>
            <a:t>를 다양한 </a:t>
          </a:r>
          <a:r>
            <a:rPr lang="en-US" altLang="ko-KR" dirty="0"/>
            <a:t>path</a:t>
          </a:r>
          <a:r>
            <a:rPr lang="ko-KR" altLang="en-US" dirty="0"/>
            <a:t>를 통해 </a:t>
          </a:r>
          <a:r>
            <a:rPr lang="ko-KR" altLang="en-US" dirty="0" err="1"/>
            <a:t>입력받고</a:t>
          </a:r>
          <a:r>
            <a:rPr lang="en-US" altLang="ko-KR" dirty="0"/>
            <a:t>, </a:t>
          </a:r>
          <a:r>
            <a:rPr lang="en-US" altLang="ko-KR" dirty="0" err="1"/>
            <a:t>ResNet</a:t>
          </a:r>
          <a:r>
            <a:rPr lang="ko-KR" altLang="en-US" dirty="0"/>
            <a:t>보다 더 먼 거리의 </a:t>
          </a:r>
          <a:r>
            <a:rPr lang="en-US" altLang="ko-KR" dirty="0"/>
            <a:t>Layer</a:t>
          </a:r>
          <a:r>
            <a:rPr lang="ko-KR" altLang="en-US" dirty="0"/>
            <a:t>까지 </a:t>
          </a:r>
          <a:r>
            <a:rPr lang="en-US" altLang="ko-KR" dirty="0"/>
            <a:t>Gradient </a:t>
          </a:r>
          <a:r>
            <a:rPr lang="ko-KR" altLang="en-US" dirty="0"/>
            <a:t>정보 전달이 가능하기에 </a:t>
          </a:r>
          <a:r>
            <a:rPr lang="en-US" altLang="ko-KR" dirty="0"/>
            <a:t>Gradient </a:t>
          </a:r>
          <a:r>
            <a:rPr lang="ko-KR" altLang="en-US" dirty="0"/>
            <a:t>소실 방지 효과가 크다</a:t>
          </a:r>
          <a:r>
            <a:rPr lang="en-US" altLang="ko-KR" dirty="0"/>
            <a:t>.</a:t>
          </a:r>
          <a:endParaRPr lang="en-US" dirty="0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r>
            <a:rPr lang="ko-KR" altLang="en-US" dirty="0"/>
            <a:t>우선 앞선 </a:t>
          </a:r>
          <a:r>
            <a:rPr lang="en-US" altLang="ko-KR" dirty="0"/>
            <a:t>Model</a:t>
          </a:r>
          <a:r>
            <a:rPr lang="ko-KR" altLang="en-US" dirty="0"/>
            <a:t>들과 마찬가지로</a:t>
          </a:r>
          <a:r>
            <a:rPr lang="en-US" altLang="ko-KR" dirty="0"/>
            <a:t>, </a:t>
          </a:r>
          <a:r>
            <a:rPr lang="ko-KR" altLang="en-US" dirty="0"/>
            <a:t>각각의 모든 </a:t>
          </a:r>
          <a:r>
            <a:rPr lang="en-US" altLang="ko-KR" dirty="0"/>
            <a:t>Layer</a:t>
          </a:r>
          <a:r>
            <a:rPr lang="ko-KR" altLang="en-US" dirty="0"/>
            <a:t>들을 순차적으로 연결하여 </a:t>
          </a:r>
          <a:r>
            <a:rPr lang="en-US" altLang="ko-KR" dirty="0"/>
            <a:t>input</a:t>
          </a:r>
          <a:r>
            <a:rPr lang="ko-KR" altLang="en-US" dirty="0"/>
            <a:t>부터 </a:t>
          </a:r>
          <a:r>
            <a:rPr lang="en-US" altLang="ko-KR" dirty="0"/>
            <a:t>output</a:t>
          </a:r>
          <a:r>
            <a:rPr lang="ko-KR" altLang="en-US" dirty="0"/>
            <a:t>까지 단방향으로 진행되는 </a:t>
          </a:r>
          <a:r>
            <a:rPr lang="en-US" altLang="ko-KR" dirty="0"/>
            <a:t>Feed-forward </a:t>
          </a:r>
          <a:r>
            <a:rPr lang="ko-KR" altLang="en-US" dirty="0"/>
            <a:t>방식을 적용했다</a:t>
          </a:r>
          <a:r>
            <a:rPr lang="en-US" altLang="ko-KR" dirty="0"/>
            <a:t>.</a:t>
          </a:r>
          <a:endParaRPr lang="en-US" dirty="0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pPr latinLnBrk="1"/>
          <a:r>
            <a:rPr lang="ko-KR" altLang="en-US" dirty="0"/>
            <a:t>그리고 또 다른 공통점으로</a:t>
          </a:r>
          <a:r>
            <a:rPr lang="en-US" altLang="ko-KR" dirty="0"/>
            <a:t>, Layer</a:t>
          </a:r>
          <a:r>
            <a:rPr lang="ko-KR" altLang="en-US" dirty="0"/>
            <a:t>들 사이에 </a:t>
          </a:r>
          <a:r>
            <a:rPr lang="en-US" altLang="ko-KR" dirty="0"/>
            <a:t>Connection Path</a:t>
          </a:r>
          <a:r>
            <a:rPr lang="ko-KR" altLang="en-US" dirty="0"/>
            <a:t>를 놓음으로써 </a:t>
          </a:r>
          <a:r>
            <a:rPr lang="en-US" altLang="ko-KR" dirty="0"/>
            <a:t>Layer</a:t>
          </a:r>
          <a:r>
            <a:rPr lang="ko-KR" altLang="en-US" dirty="0"/>
            <a:t>들이 서로 연결되도록 구성하였다</a:t>
          </a:r>
          <a:r>
            <a:rPr lang="en-US" altLang="ko-KR" dirty="0"/>
            <a:t>.</a:t>
          </a:r>
          <a:endParaRPr lang="en-US" dirty="0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2D504626-3A19-469B-8DA5-21024865E2CB}" type="presOf" srcId="{DC791BA9-095F-4B9D-AA0D-BF04C309995B}" destId="{8765EBD1-EA2D-45E4-AE6E-7963164EB2D7}" srcOrd="0" destOrd="0" presId="urn:microsoft.com/office/officeart/2008/layout/LinedList"/>
    <dgm:cxn modelId="{09BE5D39-1C17-4EC7-ADE6-CFED6CB26F92}" type="presOf" srcId="{D4D8C3E6-0AD9-4234-98A1-2A0CF019745E}" destId="{A4B9ABAA-F0B5-48B6-8CCE-CE89791FB4D2}" srcOrd="0" destOrd="0" presId="urn:microsoft.com/office/officeart/2008/layout/LinedList"/>
    <dgm:cxn modelId="{60042D46-5721-4577-BC16-6AB62DE388C2}" type="presOf" srcId="{B83F09FD-92CB-43AB-A70F-660F67A79380}" destId="{D94FB535-AA58-4F99-A092-C1E64FC5DC53}" srcOrd="0" destOrd="0" presId="urn:microsoft.com/office/officeart/2008/layout/LinedList"/>
    <dgm:cxn modelId="{EDF83A4D-7E17-42DA-A308-B60E708458BF}" type="presOf" srcId="{DDC585CF-152B-4715-ABAB-9AAD94329AF0}" destId="{ED9F9356-F1E1-4A0B-8FD8-55CC2F2DDDFE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62105495-1055-41A0-B297-467B5FC7F904}" type="presOf" srcId="{779AD618-B541-41EF-9FEA-F15A221B4000}" destId="{1B115333-D8E8-4848-A10E-102CA95290B8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BD0F94AE-7AF0-42A4-A30A-0F542F0FBC92}" type="presOf" srcId="{64AD8277-8ECA-4048-BF60-52D2D112B13D}" destId="{65B0F027-DA07-4D91-BF21-771BB34AE8E3}" srcOrd="0" destOrd="0" presId="urn:microsoft.com/office/officeart/2008/layout/LinedList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0AFDBFD8-D040-40DA-8682-19FA16006968}" type="presOf" srcId="{5526D198-2C8D-4122-92DA-5CE242C2756B}" destId="{00DA1512-BB90-43DE-AE71-D49615C88FBD}" srcOrd="0" destOrd="0" presId="urn:microsoft.com/office/officeart/2008/layout/LinedList"/>
    <dgm:cxn modelId="{032C85F3-D821-4D2F-B4BF-075CE8865F53}" type="presParOf" srcId="{ED9F9356-F1E1-4A0B-8FD8-55CC2F2DDDFE}" destId="{3AE00611-4751-41A0-A497-CFF0AD8AADFE}" srcOrd="0" destOrd="0" presId="urn:microsoft.com/office/officeart/2008/layout/LinedList"/>
    <dgm:cxn modelId="{87D7EFBA-F982-49D7-B85F-087B24DCB41E}" type="presParOf" srcId="{ED9F9356-F1E1-4A0B-8FD8-55CC2F2DDDFE}" destId="{8441A190-8965-4581-948F-94080D0FA41E}" srcOrd="1" destOrd="0" presId="urn:microsoft.com/office/officeart/2008/layout/LinedList"/>
    <dgm:cxn modelId="{14AE4B59-9037-452F-95C2-F4C1870F19B5}" type="presParOf" srcId="{8441A190-8965-4581-948F-94080D0FA41E}" destId="{65B0F027-DA07-4D91-BF21-771BB34AE8E3}" srcOrd="0" destOrd="0" presId="urn:microsoft.com/office/officeart/2008/layout/LinedList"/>
    <dgm:cxn modelId="{FCC857C6-CA7B-4C42-9EAA-B733A2B8DDA3}" type="presParOf" srcId="{8441A190-8965-4581-948F-94080D0FA41E}" destId="{9B891518-792B-408C-A987-03552BB3583C}" srcOrd="1" destOrd="0" presId="urn:microsoft.com/office/officeart/2008/layout/LinedList"/>
    <dgm:cxn modelId="{78BD8347-4C97-4211-BE6F-2737467CD9A4}" type="presParOf" srcId="{ED9F9356-F1E1-4A0B-8FD8-55CC2F2DDDFE}" destId="{6DB4EBC0-40D2-419A-AE70-F9B4AF3D40B0}" srcOrd="2" destOrd="0" presId="urn:microsoft.com/office/officeart/2008/layout/LinedList"/>
    <dgm:cxn modelId="{D5137270-843E-4869-BF1F-810150CCE6A2}" type="presParOf" srcId="{ED9F9356-F1E1-4A0B-8FD8-55CC2F2DDDFE}" destId="{0F286648-C22E-4B90-854A-2E587092E5B3}" srcOrd="3" destOrd="0" presId="urn:microsoft.com/office/officeart/2008/layout/LinedList"/>
    <dgm:cxn modelId="{56546DBC-B26F-4B67-809D-C752EE13705A}" type="presParOf" srcId="{0F286648-C22E-4B90-854A-2E587092E5B3}" destId="{D94FB535-AA58-4F99-A092-C1E64FC5DC53}" srcOrd="0" destOrd="0" presId="urn:microsoft.com/office/officeart/2008/layout/LinedList"/>
    <dgm:cxn modelId="{2236F061-32ED-408B-927A-85BE5501BE30}" type="presParOf" srcId="{0F286648-C22E-4B90-854A-2E587092E5B3}" destId="{3D0A720D-DD97-4851-8FE7-829092FFEE33}" srcOrd="1" destOrd="0" presId="urn:microsoft.com/office/officeart/2008/layout/LinedList"/>
    <dgm:cxn modelId="{32FA5044-9BDE-4DC2-A7B2-215F346E7FF2}" type="presParOf" srcId="{ED9F9356-F1E1-4A0B-8FD8-55CC2F2DDDFE}" destId="{5BFD657F-C925-40C2-8ABA-3F8EC35CC6A7}" srcOrd="4" destOrd="0" presId="urn:microsoft.com/office/officeart/2008/layout/LinedList"/>
    <dgm:cxn modelId="{A4C31A8E-282F-40FC-9137-13EB62BC47F4}" type="presParOf" srcId="{ED9F9356-F1E1-4A0B-8FD8-55CC2F2DDDFE}" destId="{611495A2-4B2C-423B-9480-5CB681C530CA}" srcOrd="5" destOrd="0" presId="urn:microsoft.com/office/officeart/2008/layout/LinedList"/>
    <dgm:cxn modelId="{CF50A461-4E37-4317-817F-C156F4FD0067}" type="presParOf" srcId="{611495A2-4B2C-423B-9480-5CB681C530CA}" destId="{A4B9ABAA-F0B5-48B6-8CCE-CE89791FB4D2}" srcOrd="0" destOrd="0" presId="urn:microsoft.com/office/officeart/2008/layout/LinedList"/>
    <dgm:cxn modelId="{2169E8B7-DBC0-4330-B1B2-2E08E9572C96}" type="presParOf" srcId="{611495A2-4B2C-423B-9480-5CB681C530CA}" destId="{80DAE7CC-46F2-452B-AE50-8D13304A0A58}" srcOrd="1" destOrd="0" presId="urn:microsoft.com/office/officeart/2008/layout/LinedList"/>
    <dgm:cxn modelId="{4A7DFC20-7329-4918-9040-3D67862CB320}" type="presParOf" srcId="{ED9F9356-F1E1-4A0B-8FD8-55CC2F2DDDFE}" destId="{FBC9BE74-606E-4192-9A46-1121084BDBA6}" srcOrd="6" destOrd="0" presId="urn:microsoft.com/office/officeart/2008/layout/LinedList"/>
    <dgm:cxn modelId="{BDA31CB0-9BCA-445C-A5EA-D570A996047E}" type="presParOf" srcId="{ED9F9356-F1E1-4A0B-8FD8-55CC2F2DDDFE}" destId="{8B70C928-8415-45FF-9099-4044BE5E7BF3}" srcOrd="7" destOrd="0" presId="urn:microsoft.com/office/officeart/2008/layout/LinedList"/>
    <dgm:cxn modelId="{0627726B-48B8-45D9-A831-AE857E7BB9BC}" type="presParOf" srcId="{8B70C928-8415-45FF-9099-4044BE5E7BF3}" destId="{00DA1512-BB90-43DE-AE71-D49615C88FBD}" srcOrd="0" destOrd="0" presId="urn:microsoft.com/office/officeart/2008/layout/LinedList"/>
    <dgm:cxn modelId="{ED0C31AF-478E-4727-9407-B1145D924540}" type="presParOf" srcId="{8B70C928-8415-45FF-9099-4044BE5E7BF3}" destId="{5751D65D-B78D-4FA3-82D5-1F40F6E5B218}" srcOrd="1" destOrd="0" presId="urn:microsoft.com/office/officeart/2008/layout/LinedList"/>
    <dgm:cxn modelId="{F659DC1E-82DF-42F0-954A-1355ECCE271B}" type="presParOf" srcId="{ED9F9356-F1E1-4A0B-8FD8-55CC2F2DDDFE}" destId="{EBF5226E-751E-48AF-A0D9-69A36AC8BBDD}" srcOrd="8" destOrd="0" presId="urn:microsoft.com/office/officeart/2008/layout/LinedList"/>
    <dgm:cxn modelId="{4D011DBE-84A4-4E13-8321-E754743E36FB}" type="presParOf" srcId="{ED9F9356-F1E1-4A0B-8FD8-55CC2F2DDDFE}" destId="{5ABE877C-525B-4FC1-B64A-98349A145327}" srcOrd="9" destOrd="0" presId="urn:microsoft.com/office/officeart/2008/layout/LinedList"/>
    <dgm:cxn modelId="{430BC9DD-D549-4BC0-9DB8-92A5707745DF}" type="presParOf" srcId="{5ABE877C-525B-4FC1-B64A-98349A145327}" destId="{8765EBD1-EA2D-45E4-AE6E-7963164EB2D7}" srcOrd="0" destOrd="0" presId="urn:microsoft.com/office/officeart/2008/layout/LinedList"/>
    <dgm:cxn modelId="{717F2D0E-49D8-4B7B-A9F7-5591EAAF5B85}" type="presParOf" srcId="{5ABE877C-525B-4FC1-B64A-98349A145327}" destId="{923CB386-C276-42AC-972E-B3C3165DFCEC}" srcOrd="1" destOrd="0" presId="urn:microsoft.com/office/officeart/2008/layout/LinedList"/>
    <dgm:cxn modelId="{6423640E-A471-4EDD-88D1-BD40D2035894}" type="presParOf" srcId="{ED9F9356-F1E1-4A0B-8FD8-55CC2F2DDDFE}" destId="{0D65398E-0719-474F-BA51-502F5E8A32AE}" srcOrd="10" destOrd="0" presId="urn:microsoft.com/office/officeart/2008/layout/LinedList"/>
    <dgm:cxn modelId="{0728A511-FC60-4E3E-97FF-AD6251EDD775}" type="presParOf" srcId="{ED9F9356-F1E1-4A0B-8FD8-55CC2F2DDDFE}" destId="{39865702-7E95-4285-BB20-4FB2DC52C2D3}" srcOrd="11" destOrd="0" presId="urn:microsoft.com/office/officeart/2008/layout/LinedList"/>
    <dgm:cxn modelId="{ADB8D72C-CF53-49BF-81C5-2650D1177D8D}" type="presParOf" srcId="{39865702-7E95-4285-BB20-4FB2DC52C2D3}" destId="{1B115333-D8E8-4848-A10E-102CA95290B8}" srcOrd="0" destOrd="0" presId="urn:microsoft.com/office/officeart/2008/layout/LinedList"/>
    <dgm:cxn modelId="{7AD9B584-BEDE-4644-9E60-5B3C608CBFF8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ko-KR" altLang="en-US" dirty="0"/>
            <a:t>그 외에도 이러한 </a:t>
          </a:r>
          <a:r>
            <a:rPr lang="en-US" altLang="ko-KR" dirty="0" err="1"/>
            <a:t>DenseNet</a:t>
          </a:r>
          <a:r>
            <a:rPr lang="ko-KR" altLang="en-US" dirty="0"/>
            <a:t>의 구조로 인해 다양한 이점들이 존재한다</a:t>
          </a:r>
          <a:r>
            <a:rPr lang="en-US" altLang="ko-KR" dirty="0"/>
            <a:t>.</a:t>
          </a:r>
          <a:endParaRPr lang="en-US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r>
            <a:rPr lang="ko-KR" altLang="en-US" dirty="0"/>
            <a:t>또한 </a:t>
          </a:r>
          <a:r>
            <a:rPr lang="en-US" altLang="ko-KR" dirty="0"/>
            <a:t>Parameter </a:t>
          </a:r>
          <a:r>
            <a:rPr lang="ko-KR" altLang="en-US" dirty="0"/>
            <a:t>수가 타 </a:t>
          </a:r>
          <a:r>
            <a:rPr lang="en-US" altLang="ko-KR" dirty="0"/>
            <a:t>Model</a:t>
          </a:r>
          <a:r>
            <a:rPr lang="ko-KR" altLang="en-US" dirty="0"/>
            <a:t>에 비해 적다고 할 수 있다</a:t>
          </a:r>
          <a:r>
            <a:rPr lang="en-US" altLang="ko-KR" dirty="0"/>
            <a:t>.</a:t>
          </a:r>
          <a:r>
            <a:rPr lang="ko-KR" altLang="en-US" dirty="0"/>
            <a:t> </a:t>
          </a:r>
          <a:endParaRPr lang="en-US" dirty="0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r>
            <a:rPr lang="en-US" dirty="0" err="1"/>
            <a:t>DenseNet</a:t>
          </a:r>
          <a:r>
            <a:rPr lang="ko-KR" altLang="en-US" dirty="0"/>
            <a:t>은 등차수열의 형태로 증가하며</a:t>
          </a:r>
          <a:r>
            <a:rPr lang="en-US" altLang="ko-KR" dirty="0"/>
            <a:t>, </a:t>
          </a:r>
          <a:r>
            <a:rPr lang="ko-KR" altLang="en-US" dirty="0"/>
            <a:t>공차를 </a:t>
          </a:r>
          <a:r>
            <a:rPr lang="en-US" dirty="0"/>
            <a:t>Hyper Parameter</a:t>
          </a:r>
          <a:r>
            <a:rPr lang="ko-KR" altLang="en-US" dirty="0"/>
            <a:t>로 조정 가능하기에 </a:t>
          </a:r>
          <a:r>
            <a:rPr lang="en-US" altLang="ko-KR" dirty="0"/>
            <a:t>Parameter </a:t>
          </a:r>
          <a:r>
            <a:rPr lang="ko-KR" altLang="en-US" dirty="0"/>
            <a:t>수가 상대적으로 더 적다고 말한다</a:t>
          </a:r>
          <a:r>
            <a:rPr lang="en-US" altLang="ko-KR" dirty="0"/>
            <a:t>.</a:t>
          </a:r>
          <a:endParaRPr lang="en-US" dirty="0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r>
            <a:rPr lang="ko-KR" altLang="en-US" dirty="0"/>
            <a:t>우선 </a:t>
          </a:r>
          <a:r>
            <a:rPr lang="en-US" altLang="ko-KR" dirty="0"/>
            <a:t>Feature Propagation</a:t>
          </a:r>
          <a:r>
            <a:rPr lang="ko-KR" altLang="en-US" dirty="0"/>
            <a:t>에 강하다는 점이다</a:t>
          </a:r>
          <a:r>
            <a:rPr lang="en-US" altLang="ko-KR" dirty="0"/>
            <a:t>.</a:t>
          </a:r>
          <a:r>
            <a:rPr lang="ko-KR" altLang="en-US" dirty="0"/>
            <a:t>   </a:t>
          </a:r>
          <a:endParaRPr lang="en-US" dirty="0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pPr latinLnBrk="1"/>
          <a:r>
            <a:rPr lang="ko-KR" altLang="en-US" dirty="0"/>
            <a:t>앞에서 만들어진 </a:t>
          </a:r>
          <a:r>
            <a:rPr lang="en-US" altLang="ko-KR" dirty="0"/>
            <a:t>Feature Map</a:t>
          </a:r>
          <a:r>
            <a:rPr lang="ko-KR" altLang="en-US" dirty="0"/>
            <a:t>을 뒤쪽까지 그대로 전달 가능하며</a:t>
          </a:r>
          <a:r>
            <a:rPr lang="en-US" altLang="ko-KR" dirty="0"/>
            <a:t>, </a:t>
          </a:r>
          <a:r>
            <a:rPr lang="ko-KR" altLang="en-US" dirty="0"/>
            <a:t>기존 정보와 새로 만들어진 정보를 구분하여 전달하기에</a:t>
          </a:r>
          <a:r>
            <a:rPr lang="en-US" altLang="ko-KR" dirty="0"/>
            <a:t>, </a:t>
          </a:r>
          <a:r>
            <a:rPr lang="ko-KR" altLang="en-US" dirty="0"/>
            <a:t>학습에 유리하다는 것이다</a:t>
          </a:r>
          <a:r>
            <a:rPr lang="en-US" altLang="ko-KR" dirty="0"/>
            <a:t>.</a:t>
          </a:r>
          <a:endParaRPr lang="en-US" dirty="0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pPr latinLnBrk="1"/>
          <a:r>
            <a:rPr lang="ko-KR" altLang="en-US" dirty="0"/>
            <a:t>예를 들어</a:t>
          </a:r>
          <a:r>
            <a:rPr lang="en-US" altLang="ko-KR" dirty="0"/>
            <a:t>, Channel </a:t>
          </a:r>
          <a:r>
            <a:rPr lang="ko-KR" altLang="en-US" dirty="0"/>
            <a:t>수가</a:t>
          </a:r>
          <a:r>
            <a:rPr lang="en-US" altLang="ko-KR" dirty="0"/>
            <a:t> 32, 64, 128, 256, … </a:t>
          </a:r>
          <a:r>
            <a:rPr lang="ko-KR" altLang="en-US" dirty="0"/>
            <a:t>처럼 </a:t>
          </a:r>
          <a:r>
            <a:rPr lang="ko-KR" altLang="en-US" dirty="0" err="1"/>
            <a:t>등비수열의</a:t>
          </a:r>
          <a:r>
            <a:rPr lang="ko-KR" altLang="en-US" dirty="0"/>
            <a:t> 형태로 증가하는 </a:t>
          </a:r>
          <a:r>
            <a:rPr lang="en-US" altLang="ko-KR" dirty="0"/>
            <a:t>VGG </a:t>
          </a:r>
          <a:r>
            <a:rPr lang="ko-KR" altLang="en-US" dirty="0"/>
            <a:t>같은 </a:t>
          </a:r>
          <a:r>
            <a:rPr lang="en-US" altLang="ko-KR" dirty="0"/>
            <a:t>Model</a:t>
          </a:r>
          <a:r>
            <a:rPr lang="ko-KR" altLang="en-US" dirty="0"/>
            <a:t>에 비해</a:t>
          </a:r>
          <a:r>
            <a:rPr lang="en-US" altLang="ko-KR" dirty="0"/>
            <a:t>,</a:t>
          </a:r>
          <a:endParaRPr lang="en-US" dirty="0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2D504626-3A19-469B-8DA5-21024865E2CB}" type="presOf" srcId="{DC791BA9-095F-4B9D-AA0D-BF04C309995B}" destId="{8765EBD1-EA2D-45E4-AE6E-7963164EB2D7}" srcOrd="0" destOrd="0" presId="urn:microsoft.com/office/officeart/2008/layout/LinedList"/>
    <dgm:cxn modelId="{09BE5D39-1C17-4EC7-ADE6-CFED6CB26F92}" type="presOf" srcId="{D4D8C3E6-0AD9-4234-98A1-2A0CF019745E}" destId="{A4B9ABAA-F0B5-48B6-8CCE-CE89791FB4D2}" srcOrd="0" destOrd="0" presId="urn:microsoft.com/office/officeart/2008/layout/LinedList"/>
    <dgm:cxn modelId="{60042D46-5721-4577-BC16-6AB62DE388C2}" type="presOf" srcId="{B83F09FD-92CB-43AB-A70F-660F67A79380}" destId="{D94FB535-AA58-4F99-A092-C1E64FC5DC53}" srcOrd="0" destOrd="0" presId="urn:microsoft.com/office/officeart/2008/layout/LinedList"/>
    <dgm:cxn modelId="{EDF83A4D-7E17-42DA-A308-B60E708458BF}" type="presOf" srcId="{DDC585CF-152B-4715-ABAB-9AAD94329AF0}" destId="{ED9F9356-F1E1-4A0B-8FD8-55CC2F2DDDFE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62105495-1055-41A0-B297-467B5FC7F904}" type="presOf" srcId="{779AD618-B541-41EF-9FEA-F15A221B4000}" destId="{1B115333-D8E8-4848-A10E-102CA95290B8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BD0F94AE-7AF0-42A4-A30A-0F542F0FBC92}" type="presOf" srcId="{64AD8277-8ECA-4048-BF60-52D2D112B13D}" destId="{65B0F027-DA07-4D91-BF21-771BB34AE8E3}" srcOrd="0" destOrd="0" presId="urn:microsoft.com/office/officeart/2008/layout/LinedList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0AFDBFD8-D040-40DA-8682-19FA16006968}" type="presOf" srcId="{5526D198-2C8D-4122-92DA-5CE242C2756B}" destId="{00DA1512-BB90-43DE-AE71-D49615C88FBD}" srcOrd="0" destOrd="0" presId="urn:microsoft.com/office/officeart/2008/layout/LinedList"/>
    <dgm:cxn modelId="{032C85F3-D821-4D2F-B4BF-075CE8865F53}" type="presParOf" srcId="{ED9F9356-F1E1-4A0B-8FD8-55CC2F2DDDFE}" destId="{3AE00611-4751-41A0-A497-CFF0AD8AADFE}" srcOrd="0" destOrd="0" presId="urn:microsoft.com/office/officeart/2008/layout/LinedList"/>
    <dgm:cxn modelId="{87D7EFBA-F982-49D7-B85F-087B24DCB41E}" type="presParOf" srcId="{ED9F9356-F1E1-4A0B-8FD8-55CC2F2DDDFE}" destId="{8441A190-8965-4581-948F-94080D0FA41E}" srcOrd="1" destOrd="0" presId="urn:microsoft.com/office/officeart/2008/layout/LinedList"/>
    <dgm:cxn modelId="{14AE4B59-9037-452F-95C2-F4C1870F19B5}" type="presParOf" srcId="{8441A190-8965-4581-948F-94080D0FA41E}" destId="{65B0F027-DA07-4D91-BF21-771BB34AE8E3}" srcOrd="0" destOrd="0" presId="urn:microsoft.com/office/officeart/2008/layout/LinedList"/>
    <dgm:cxn modelId="{FCC857C6-CA7B-4C42-9EAA-B733A2B8DDA3}" type="presParOf" srcId="{8441A190-8965-4581-948F-94080D0FA41E}" destId="{9B891518-792B-408C-A987-03552BB3583C}" srcOrd="1" destOrd="0" presId="urn:microsoft.com/office/officeart/2008/layout/LinedList"/>
    <dgm:cxn modelId="{78BD8347-4C97-4211-BE6F-2737467CD9A4}" type="presParOf" srcId="{ED9F9356-F1E1-4A0B-8FD8-55CC2F2DDDFE}" destId="{6DB4EBC0-40D2-419A-AE70-F9B4AF3D40B0}" srcOrd="2" destOrd="0" presId="urn:microsoft.com/office/officeart/2008/layout/LinedList"/>
    <dgm:cxn modelId="{D5137270-843E-4869-BF1F-810150CCE6A2}" type="presParOf" srcId="{ED9F9356-F1E1-4A0B-8FD8-55CC2F2DDDFE}" destId="{0F286648-C22E-4B90-854A-2E587092E5B3}" srcOrd="3" destOrd="0" presId="urn:microsoft.com/office/officeart/2008/layout/LinedList"/>
    <dgm:cxn modelId="{56546DBC-B26F-4B67-809D-C752EE13705A}" type="presParOf" srcId="{0F286648-C22E-4B90-854A-2E587092E5B3}" destId="{D94FB535-AA58-4F99-A092-C1E64FC5DC53}" srcOrd="0" destOrd="0" presId="urn:microsoft.com/office/officeart/2008/layout/LinedList"/>
    <dgm:cxn modelId="{2236F061-32ED-408B-927A-85BE5501BE30}" type="presParOf" srcId="{0F286648-C22E-4B90-854A-2E587092E5B3}" destId="{3D0A720D-DD97-4851-8FE7-829092FFEE33}" srcOrd="1" destOrd="0" presId="urn:microsoft.com/office/officeart/2008/layout/LinedList"/>
    <dgm:cxn modelId="{32FA5044-9BDE-4DC2-A7B2-215F346E7FF2}" type="presParOf" srcId="{ED9F9356-F1E1-4A0B-8FD8-55CC2F2DDDFE}" destId="{5BFD657F-C925-40C2-8ABA-3F8EC35CC6A7}" srcOrd="4" destOrd="0" presId="urn:microsoft.com/office/officeart/2008/layout/LinedList"/>
    <dgm:cxn modelId="{A4C31A8E-282F-40FC-9137-13EB62BC47F4}" type="presParOf" srcId="{ED9F9356-F1E1-4A0B-8FD8-55CC2F2DDDFE}" destId="{611495A2-4B2C-423B-9480-5CB681C530CA}" srcOrd="5" destOrd="0" presId="urn:microsoft.com/office/officeart/2008/layout/LinedList"/>
    <dgm:cxn modelId="{CF50A461-4E37-4317-817F-C156F4FD0067}" type="presParOf" srcId="{611495A2-4B2C-423B-9480-5CB681C530CA}" destId="{A4B9ABAA-F0B5-48B6-8CCE-CE89791FB4D2}" srcOrd="0" destOrd="0" presId="urn:microsoft.com/office/officeart/2008/layout/LinedList"/>
    <dgm:cxn modelId="{2169E8B7-DBC0-4330-B1B2-2E08E9572C96}" type="presParOf" srcId="{611495A2-4B2C-423B-9480-5CB681C530CA}" destId="{80DAE7CC-46F2-452B-AE50-8D13304A0A58}" srcOrd="1" destOrd="0" presId="urn:microsoft.com/office/officeart/2008/layout/LinedList"/>
    <dgm:cxn modelId="{4A7DFC20-7329-4918-9040-3D67862CB320}" type="presParOf" srcId="{ED9F9356-F1E1-4A0B-8FD8-55CC2F2DDDFE}" destId="{FBC9BE74-606E-4192-9A46-1121084BDBA6}" srcOrd="6" destOrd="0" presId="urn:microsoft.com/office/officeart/2008/layout/LinedList"/>
    <dgm:cxn modelId="{BDA31CB0-9BCA-445C-A5EA-D570A996047E}" type="presParOf" srcId="{ED9F9356-F1E1-4A0B-8FD8-55CC2F2DDDFE}" destId="{8B70C928-8415-45FF-9099-4044BE5E7BF3}" srcOrd="7" destOrd="0" presId="urn:microsoft.com/office/officeart/2008/layout/LinedList"/>
    <dgm:cxn modelId="{0627726B-48B8-45D9-A831-AE857E7BB9BC}" type="presParOf" srcId="{8B70C928-8415-45FF-9099-4044BE5E7BF3}" destId="{00DA1512-BB90-43DE-AE71-D49615C88FBD}" srcOrd="0" destOrd="0" presId="urn:microsoft.com/office/officeart/2008/layout/LinedList"/>
    <dgm:cxn modelId="{ED0C31AF-478E-4727-9407-B1145D924540}" type="presParOf" srcId="{8B70C928-8415-45FF-9099-4044BE5E7BF3}" destId="{5751D65D-B78D-4FA3-82D5-1F40F6E5B218}" srcOrd="1" destOrd="0" presId="urn:microsoft.com/office/officeart/2008/layout/LinedList"/>
    <dgm:cxn modelId="{F659DC1E-82DF-42F0-954A-1355ECCE271B}" type="presParOf" srcId="{ED9F9356-F1E1-4A0B-8FD8-55CC2F2DDDFE}" destId="{EBF5226E-751E-48AF-A0D9-69A36AC8BBDD}" srcOrd="8" destOrd="0" presId="urn:microsoft.com/office/officeart/2008/layout/LinedList"/>
    <dgm:cxn modelId="{4D011DBE-84A4-4E13-8321-E754743E36FB}" type="presParOf" srcId="{ED9F9356-F1E1-4A0B-8FD8-55CC2F2DDDFE}" destId="{5ABE877C-525B-4FC1-B64A-98349A145327}" srcOrd="9" destOrd="0" presId="urn:microsoft.com/office/officeart/2008/layout/LinedList"/>
    <dgm:cxn modelId="{430BC9DD-D549-4BC0-9DB8-92A5707745DF}" type="presParOf" srcId="{5ABE877C-525B-4FC1-B64A-98349A145327}" destId="{8765EBD1-EA2D-45E4-AE6E-7963164EB2D7}" srcOrd="0" destOrd="0" presId="urn:microsoft.com/office/officeart/2008/layout/LinedList"/>
    <dgm:cxn modelId="{717F2D0E-49D8-4B7B-A9F7-5591EAAF5B85}" type="presParOf" srcId="{5ABE877C-525B-4FC1-B64A-98349A145327}" destId="{923CB386-C276-42AC-972E-B3C3165DFCEC}" srcOrd="1" destOrd="0" presId="urn:microsoft.com/office/officeart/2008/layout/LinedList"/>
    <dgm:cxn modelId="{6423640E-A471-4EDD-88D1-BD40D2035894}" type="presParOf" srcId="{ED9F9356-F1E1-4A0B-8FD8-55CC2F2DDDFE}" destId="{0D65398E-0719-474F-BA51-502F5E8A32AE}" srcOrd="10" destOrd="0" presId="urn:microsoft.com/office/officeart/2008/layout/LinedList"/>
    <dgm:cxn modelId="{0728A511-FC60-4E3E-97FF-AD6251EDD775}" type="presParOf" srcId="{ED9F9356-F1E1-4A0B-8FD8-55CC2F2DDDFE}" destId="{39865702-7E95-4285-BB20-4FB2DC52C2D3}" srcOrd="11" destOrd="0" presId="urn:microsoft.com/office/officeart/2008/layout/LinedList"/>
    <dgm:cxn modelId="{ADB8D72C-CF53-49BF-81C5-2650D1177D8D}" type="presParOf" srcId="{39865702-7E95-4285-BB20-4FB2DC52C2D3}" destId="{1B115333-D8E8-4848-A10E-102CA95290B8}" srcOrd="0" destOrd="0" presId="urn:microsoft.com/office/officeart/2008/layout/LinedList"/>
    <dgm:cxn modelId="{7AD9B584-BEDE-4644-9E60-5B3C608CBFF8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en-US" dirty="0" err="1"/>
            <a:t>DenseNet</a:t>
          </a:r>
          <a:r>
            <a:rPr lang="ko-KR" altLang="en-US" dirty="0"/>
            <a:t>도 </a:t>
          </a:r>
          <a:r>
            <a:rPr lang="en-US" altLang="ko-KR" dirty="0" err="1"/>
            <a:t>ResNet</a:t>
          </a:r>
          <a:r>
            <a:rPr lang="ko-KR" altLang="en-US" dirty="0"/>
            <a:t>과 마찬가지로</a:t>
          </a:r>
          <a:r>
            <a:rPr lang="en-US" altLang="ko-KR" dirty="0"/>
            <a:t> Layer </a:t>
          </a:r>
          <a:r>
            <a:rPr lang="ko-KR" altLang="en-US" dirty="0"/>
            <a:t>간 연결을 필요로 한다</a:t>
          </a:r>
          <a:r>
            <a:rPr lang="en-US" altLang="ko-KR" dirty="0"/>
            <a:t>. </a:t>
          </a:r>
          <a:r>
            <a:rPr lang="ko-KR" altLang="en-US" dirty="0"/>
            <a:t>하지만 이 두 가지 </a:t>
          </a:r>
          <a:r>
            <a:rPr lang="en-US" altLang="ko-KR" dirty="0"/>
            <a:t>Model </a:t>
          </a:r>
          <a:r>
            <a:rPr lang="ko-KR" altLang="en-US" dirty="0"/>
            <a:t>사이에는 차이점이 존재한다</a:t>
          </a:r>
          <a:r>
            <a:rPr lang="en-US" altLang="ko-KR" dirty="0"/>
            <a:t>.</a:t>
          </a:r>
          <a:endParaRPr lang="en-US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r>
            <a:rPr lang="ko-KR" altLang="en-US" dirty="0"/>
            <a:t>즉 새로운 정보를 학습함과 동시에 이전 </a:t>
          </a:r>
          <a:r>
            <a:rPr lang="en-US" altLang="ko-KR" dirty="0"/>
            <a:t>Layer</a:t>
          </a:r>
          <a:r>
            <a:rPr lang="ko-KR" altLang="en-US" dirty="0"/>
            <a:t>의 정보도 보존 가능하다는 장점이 있다</a:t>
          </a:r>
          <a:r>
            <a:rPr lang="en-US" altLang="ko-KR" dirty="0"/>
            <a:t>.</a:t>
          </a:r>
          <a:r>
            <a:rPr lang="ko-KR" altLang="en-US" dirty="0"/>
            <a:t> </a:t>
          </a:r>
          <a:endParaRPr lang="en-US" dirty="0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pPr latinLnBrk="1"/>
          <a:r>
            <a:rPr lang="en-US" dirty="0" err="1"/>
            <a:t>ResNet</a:t>
          </a:r>
          <a:r>
            <a:rPr lang="ko-KR" altLang="en-US" dirty="0"/>
            <a:t>의 경우</a:t>
          </a:r>
          <a:r>
            <a:rPr lang="en-US" altLang="ko-KR" dirty="0"/>
            <a:t>, </a:t>
          </a:r>
          <a:r>
            <a:rPr lang="ko-KR" altLang="en-US" dirty="0"/>
            <a:t>선행 </a:t>
          </a:r>
          <a:r>
            <a:rPr lang="en-US" altLang="ko-KR" dirty="0"/>
            <a:t>Layer</a:t>
          </a:r>
          <a:r>
            <a:rPr lang="ko-KR" altLang="en-US" dirty="0"/>
            <a:t>와 후속 </a:t>
          </a:r>
          <a:r>
            <a:rPr lang="en-US" altLang="ko-KR" dirty="0"/>
            <a:t>Layer</a:t>
          </a:r>
          <a:r>
            <a:rPr lang="ko-KR" altLang="en-US" dirty="0"/>
            <a:t>를 같은 위치의 </a:t>
          </a:r>
          <a:r>
            <a:rPr lang="en-US" altLang="ko-KR" dirty="0"/>
            <a:t>Feature Map</a:t>
          </a:r>
          <a:r>
            <a:rPr lang="ko-KR" altLang="en-US" dirty="0"/>
            <a:t>끼리 덧셈하는 방식으로 이루어진다</a:t>
          </a:r>
          <a:r>
            <a:rPr lang="en-US" altLang="ko-KR" dirty="0"/>
            <a:t>.</a:t>
          </a:r>
          <a:endParaRPr lang="en-US" dirty="0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pPr latinLnBrk="1"/>
          <a:r>
            <a:rPr lang="ko-KR" altLang="en-US" dirty="0"/>
            <a:t>이러한 특성 덕에</a:t>
          </a:r>
          <a:r>
            <a:rPr lang="en-US" altLang="ko-KR" dirty="0"/>
            <a:t>, </a:t>
          </a:r>
          <a:r>
            <a:rPr lang="en-US" altLang="ko-KR" dirty="0" err="1"/>
            <a:t>DenseNet</a:t>
          </a:r>
          <a:r>
            <a:rPr lang="ko-KR" altLang="en-US" dirty="0"/>
            <a:t>은 두 </a:t>
          </a:r>
          <a:r>
            <a:rPr lang="en-US" altLang="ko-KR" dirty="0"/>
            <a:t>Layer</a:t>
          </a:r>
          <a:r>
            <a:rPr lang="ko-KR" altLang="en-US" dirty="0"/>
            <a:t>가 합해진 후에도 합해지기 전의 정보가 그대로 남아있게 된다</a:t>
          </a:r>
          <a:r>
            <a:rPr lang="en-US" altLang="ko-KR" dirty="0"/>
            <a:t>.</a:t>
          </a:r>
          <a:endParaRPr lang="en-US" dirty="0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pPr latinLnBrk="1"/>
          <a:r>
            <a:rPr lang="ko-KR" altLang="en-US" dirty="0"/>
            <a:t>때문에 덧셈을 위해서는 </a:t>
          </a:r>
          <a:r>
            <a:rPr lang="en-US" altLang="ko-KR" dirty="0"/>
            <a:t>Layer </a:t>
          </a:r>
          <a:r>
            <a:rPr lang="ko-KR" altLang="en-US" dirty="0"/>
            <a:t>간 </a:t>
          </a:r>
          <a:r>
            <a:rPr lang="en-US" altLang="ko-KR" dirty="0"/>
            <a:t>Channel </a:t>
          </a:r>
          <a:r>
            <a:rPr lang="ko-KR" altLang="en-US" dirty="0"/>
            <a:t>수가 같아야 한다는 조건이 있다</a:t>
          </a:r>
          <a:r>
            <a:rPr lang="en-US" altLang="ko-KR" dirty="0"/>
            <a:t>.</a:t>
          </a:r>
          <a:endParaRPr lang="en-US" dirty="0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r>
            <a:rPr lang="ko-KR" altLang="en-US" dirty="0"/>
            <a:t>하지만 </a:t>
          </a:r>
          <a:r>
            <a:rPr lang="en-US" altLang="ko-KR" dirty="0" err="1"/>
            <a:t>DenseNet</a:t>
          </a:r>
          <a:r>
            <a:rPr lang="ko-KR" altLang="en-US" dirty="0"/>
            <a:t>의 경우</a:t>
          </a:r>
          <a:r>
            <a:rPr lang="en-US" altLang="ko-KR" dirty="0"/>
            <a:t>, Feature Map</a:t>
          </a:r>
          <a:r>
            <a:rPr lang="ko-KR" altLang="en-US" dirty="0"/>
            <a:t>을 </a:t>
          </a:r>
          <a:r>
            <a:rPr lang="ko-KR" altLang="en-US" dirty="0" err="1"/>
            <a:t>이어붙이는</a:t>
          </a:r>
          <a:r>
            <a:rPr lang="ko-KR" altLang="en-US" dirty="0"/>
            <a:t> 방식이기에</a:t>
          </a:r>
          <a:r>
            <a:rPr lang="en-US" altLang="ko-KR" dirty="0"/>
            <a:t>, </a:t>
          </a:r>
          <a:r>
            <a:rPr lang="ko-KR" altLang="en-US" dirty="0"/>
            <a:t>서로 </a:t>
          </a:r>
          <a:r>
            <a:rPr lang="en-US" altLang="ko-KR" dirty="0"/>
            <a:t>Channel </a:t>
          </a:r>
          <a:r>
            <a:rPr lang="ko-KR" altLang="en-US" dirty="0"/>
            <a:t>수가 달라도 무관하다</a:t>
          </a:r>
          <a:r>
            <a:rPr lang="en-US" altLang="ko-KR" dirty="0"/>
            <a:t>.</a:t>
          </a:r>
          <a:endParaRPr lang="en-US" dirty="0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2D504626-3A19-469B-8DA5-21024865E2CB}" type="presOf" srcId="{DC791BA9-095F-4B9D-AA0D-BF04C309995B}" destId="{8765EBD1-EA2D-45E4-AE6E-7963164EB2D7}" srcOrd="0" destOrd="0" presId="urn:microsoft.com/office/officeart/2008/layout/LinedList"/>
    <dgm:cxn modelId="{09BE5D39-1C17-4EC7-ADE6-CFED6CB26F92}" type="presOf" srcId="{D4D8C3E6-0AD9-4234-98A1-2A0CF019745E}" destId="{A4B9ABAA-F0B5-48B6-8CCE-CE89791FB4D2}" srcOrd="0" destOrd="0" presId="urn:microsoft.com/office/officeart/2008/layout/LinedList"/>
    <dgm:cxn modelId="{60042D46-5721-4577-BC16-6AB62DE388C2}" type="presOf" srcId="{B83F09FD-92CB-43AB-A70F-660F67A79380}" destId="{D94FB535-AA58-4F99-A092-C1E64FC5DC53}" srcOrd="0" destOrd="0" presId="urn:microsoft.com/office/officeart/2008/layout/LinedList"/>
    <dgm:cxn modelId="{EDF83A4D-7E17-42DA-A308-B60E708458BF}" type="presOf" srcId="{DDC585CF-152B-4715-ABAB-9AAD94329AF0}" destId="{ED9F9356-F1E1-4A0B-8FD8-55CC2F2DDDFE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62105495-1055-41A0-B297-467B5FC7F904}" type="presOf" srcId="{779AD618-B541-41EF-9FEA-F15A221B4000}" destId="{1B115333-D8E8-4848-A10E-102CA95290B8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BD0F94AE-7AF0-42A4-A30A-0F542F0FBC92}" type="presOf" srcId="{64AD8277-8ECA-4048-BF60-52D2D112B13D}" destId="{65B0F027-DA07-4D91-BF21-771BB34AE8E3}" srcOrd="0" destOrd="0" presId="urn:microsoft.com/office/officeart/2008/layout/LinedList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0AFDBFD8-D040-40DA-8682-19FA16006968}" type="presOf" srcId="{5526D198-2C8D-4122-92DA-5CE242C2756B}" destId="{00DA1512-BB90-43DE-AE71-D49615C88FBD}" srcOrd="0" destOrd="0" presId="urn:microsoft.com/office/officeart/2008/layout/LinedList"/>
    <dgm:cxn modelId="{032C85F3-D821-4D2F-B4BF-075CE8865F53}" type="presParOf" srcId="{ED9F9356-F1E1-4A0B-8FD8-55CC2F2DDDFE}" destId="{3AE00611-4751-41A0-A497-CFF0AD8AADFE}" srcOrd="0" destOrd="0" presId="urn:microsoft.com/office/officeart/2008/layout/LinedList"/>
    <dgm:cxn modelId="{87D7EFBA-F982-49D7-B85F-087B24DCB41E}" type="presParOf" srcId="{ED9F9356-F1E1-4A0B-8FD8-55CC2F2DDDFE}" destId="{8441A190-8965-4581-948F-94080D0FA41E}" srcOrd="1" destOrd="0" presId="urn:microsoft.com/office/officeart/2008/layout/LinedList"/>
    <dgm:cxn modelId="{14AE4B59-9037-452F-95C2-F4C1870F19B5}" type="presParOf" srcId="{8441A190-8965-4581-948F-94080D0FA41E}" destId="{65B0F027-DA07-4D91-BF21-771BB34AE8E3}" srcOrd="0" destOrd="0" presId="urn:microsoft.com/office/officeart/2008/layout/LinedList"/>
    <dgm:cxn modelId="{FCC857C6-CA7B-4C42-9EAA-B733A2B8DDA3}" type="presParOf" srcId="{8441A190-8965-4581-948F-94080D0FA41E}" destId="{9B891518-792B-408C-A987-03552BB3583C}" srcOrd="1" destOrd="0" presId="urn:microsoft.com/office/officeart/2008/layout/LinedList"/>
    <dgm:cxn modelId="{78BD8347-4C97-4211-BE6F-2737467CD9A4}" type="presParOf" srcId="{ED9F9356-F1E1-4A0B-8FD8-55CC2F2DDDFE}" destId="{6DB4EBC0-40D2-419A-AE70-F9B4AF3D40B0}" srcOrd="2" destOrd="0" presId="urn:microsoft.com/office/officeart/2008/layout/LinedList"/>
    <dgm:cxn modelId="{D5137270-843E-4869-BF1F-810150CCE6A2}" type="presParOf" srcId="{ED9F9356-F1E1-4A0B-8FD8-55CC2F2DDDFE}" destId="{0F286648-C22E-4B90-854A-2E587092E5B3}" srcOrd="3" destOrd="0" presId="urn:microsoft.com/office/officeart/2008/layout/LinedList"/>
    <dgm:cxn modelId="{56546DBC-B26F-4B67-809D-C752EE13705A}" type="presParOf" srcId="{0F286648-C22E-4B90-854A-2E587092E5B3}" destId="{D94FB535-AA58-4F99-A092-C1E64FC5DC53}" srcOrd="0" destOrd="0" presId="urn:microsoft.com/office/officeart/2008/layout/LinedList"/>
    <dgm:cxn modelId="{2236F061-32ED-408B-927A-85BE5501BE30}" type="presParOf" srcId="{0F286648-C22E-4B90-854A-2E587092E5B3}" destId="{3D0A720D-DD97-4851-8FE7-829092FFEE33}" srcOrd="1" destOrd="0" presId="urn:microsoft.com/office/officeart/2008/layout/LinedList"/>
    <dgm:cxn modelId="{32FA5044-9BDE-4DC2-A7B2-215F346E7FF2}" type="presParOf" srcId="{ED9F9356-F1E1-4A0B-8FD8-55CC2F2DDDFE}" destId="{5BFD657F-C925-40C2-8ABA-3F8EC35CC6A7}" srcOrd="4" destOrd="0" presId="urn:microsoft.com/office/officeart/2008/layout/LinedList"/>
    <dgm:cxn modelId="{A4C31A8E-282F-40FC-9137-13EB62BC47F4}" type="presParOf" srcId="{ED9F9356-F1E1-4A0B-8FD8-55CC2F2DDDFE}" destId="{611495A2-4B2C-423B-9480-5CB681C530CA}" srcOrd="5" destOrd="0" presId="urn:microsoft.com/office/officeart/2008/layout/LinedList"/>
    <dgm:cxn modelId="{CF50A461-4E37-4317-817F-C156F4FD0067}" type="presParOf" srcId="{611495A2-4B2C-423B-9480-5CB681C530CA}" destId="{A4B9ABAA-F0B5-48B6-8CCE-CE89791FB4D2}" srcOrd="0" destOrd="0" presId="urn:microsoft.com/office/officeart/2008/layout/LinedList"/>
    <dgm:cxn modelId="{2169E8B7-DBC0-4330-B1B2-2E08E9572C96}" type="presParOf" srcId="{611495A2-4B2C-423B-9480-5CB681C530CA}" destId="{80DAE7CC-46F2-452B-AE50-8D13304A0A58}" srcOrd="1" destOrd="0" presId="urn:microsoft.com/office/officeart/2008/layout/LinedList"/>
    <dgm:cxn modelId="{4A7DFC20-7329-4918-9040-3D67862CB320}" type="presParOf" srcId="{ED9F9356-F1E1-4A0B-8FD8-55CC2F2DDDFE}" destId="{FBC9BE74-606E-4192-9A46-1121084BDBA6}" srcOrd="6" destOrd="0" presId="urn:microsoft.com/office/officeart/2008/layout/LinedList"/>
    <dgm:cxn modelId="{BDA31CB0-9BCA-445C-A5EA-D570A996047E}" type="presParOf" srcId="{ED9F9356-F1E1-4A0B-8FD8-55CC2F2DDDFE}" destId="{8B70C928-8415-45FF-9099-4044BE5E7BF3}" srcOrd="7" destOrd="0" presId="urn:microsoft.com/office/officeart/2008/layout/LinedList"/>
    <dgm:cxn modelId="{0627726B-48B8-45D9-A831-AE857E7BB9BC}" type="presParOf" srcId="{8B70C928-8415-45FF-9099-4044BE5E7BF3}" destId="{00DA1512-BB90-43DE-AE71-D49615C88FBD}" srcOrd="0" destOrd="0" presId="urn:microsoft.com/office/officeart/2008/layout/LinedList"/>
    <dgm:cxn modelId="{ED0C31AF-478E-4727-9407-B1145D924540}" type="presParOf" srcId="{8B70C928-8415-45FF-9099-4044BE5E7BF3}" destId="{5751D65D-B78D-4FA3-82D5-1F40F6E5B218}" srcOrd="1" destOrd="0" presId="urn:microsoft.com/office/officeart/2008/layout/LinedList"/>
    <dgm:cxn modelId="{F659DC1E-82DF-42F0-954A-1355ECCE271B}" type="presParOf" srcId="{ED9F9356-F1E1-4A0B-8FD8-55CC2F2DDDFE}" destId="{EBF5226E-751E-48AF-A0D9-69A36AC8BBDD}" srcOrd="8" destOrd="0" presId="urn:microsoft.com/office/officeart/2008/layout/LinedList"/>
    <dgm:cxn modelId="{4D011DBE-84A4-4E13-8321-E754743E36FB}" type="presParOf" srcId="{ED9F9356-F1E1-4A0B-8FD8-55CC2F2DDDFE}" destId="{5ABE877C-525B-4FC1-B64A-98349A145327}" srcOrd="9" destOrd="0" presId="urn:microsoft.com/office/officeart/2008/layout/LinedList"/>
    <dgm:cxn modelId="{430BC9DD-D549-4BC0-9DB8-92A5707745DF}" type="presParOf" srcId="{5ABE877C-525B-4FC1-B64A-98349A145327}" destId="{8765EBD1-EA2D-45E4-AE6E-7963164EB2D7}" srcOrd="0" destOrd="0" presId="urn:microsoft.com/office/officeart/2008/layout/LinedList"/>
    <dgm:cxn modelId="{717F2D0E-49D8-4B7B-A9F7-5591EAAF5B85}" type="presParOf" srcId="{5ABE877C-525B-4FC1-B64A-98349A145327}" destId="{923CB386-C276-42AC-972E-B3C3165DFCEC}" srcOrd="1" destOrd="0" presId="urn:microsoft.com/office/officeart/2008/layout/LinedList"/>
    <dgm:cxn modelId="{6423640E-A471-4EDD-88D1-BD40D2035894}" type="presParOf" srcId="{ED9F9356-F1E1-4A0B-8FD8-55CC2F2DDDFE}" destId="{0D65398E-0719-474F-BA51-502F5E8A32AE}" srcOrd="10" destOrd="0" presId="urn:microsoft.com/office/officeart/2008/layout/LinedList"/>
    <dgm:cxn modelId="{0728A511-FC60-4E3E-97FF-AD6251EDD775}" type="presParOf" srcId="{ED9F9356-F1E1-4A0B-8FD8-55CC2F2DDDFE}" destId="{39865702-7E95-4285-BB20-4FB2DC52C2D3}" srcOrd="11" destOrd="0" presId="urn:microsoft.com/office/officeart/2008/layout/LinedList"/>
    <dgm:cxn modelId="{ADB8D72C-CF53-49BF-81C5-2650D1177D8D}" type="presParOf" srcId="{39865702-7E95-4285-BB20-4FB2DC52C2D3}" destId="{1B115333-D8E8-4848-A10E-102CA95290B8}" srcOrd="0" destOrd="0" presId="urn:microsoft.com/office/officeart/2008/layout/LinedList"/>
    <dgm:cxn modelId="{7AD9B584-BEDE-4644-9E60-5B3C608CBFF8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ko-KR" altLang="en-US" b="0" i="0" dirty="0"/>
            <a:t>각 </a:t>
          </a:r>
          <a:r>
            <a:rPr lang="en-US" altLang="ko-KR" b="0" i="0" dirty="0"/>
            <a:t>Layer</a:t>
          </a:r>
          <a:r>
            <a:rPr lang="ko-KR" altLang="en-US" b="0" i="0" dirty="0"/>
            <a:t>에서 몇 개의 </a:t>
          </a:r>
          <a:r>
            <a:rPr lang="en-US" altLang="ko-KR" b="0" i="0" dirty="0"/>
            <a:t>feature map</a:t>
          </a:r>
          <a:r>
            <a:rPr lang="ko-KR" altLang="en-US" b="0" i="0" dirty="0"/>
            <a:t>을 뽑을지 결정하는 </a:t>
          </a:r>
          <a:r>
            <a:rPr lang="en-US" altLang="ko-KR" b="0" i="0" dirty="0"/>
            <a:t>Parameter</a:t>
          </a:r>
          <a:endParaRPr lang="en-US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r>
            <a:rPr lang="ko-KR" altLang="en-US" dirty="0"/>
            <a:t>혹은 각 </a:t>
          </a:r>
          <a:r>
            <a:rPr lang="en-US" altLang="ko-KR" b="0" i="0" dirty="0"/>
            <a:t>Layer</a:t>
          </a:r>
          <a:r>
            <a:rPr lang="ko-KR" altLang="en-US" b="0" i="0" dirty="0"/>
            <a:t>가 전체 </a:t>
          </a:r>
          <a:r>
            <a:rPr lang="en-US" altLang="ko-KR" b="0" i="0" dirty="0"/>
            <a:t>output</a:t>
          </a:r>
          <a:r>
            <a:rPr lang="ko-KR" altLang="en-US" b="0" i="0" dirty="0"/>
            <a:t>에 어느정도 기여할지를 결정하는 </a:t>
          </a:r>
          <a:r>
            <a:rPr lang="en-US" altLang="ko-KR" b="0" i="0" dirty="0"/>
            <a:t>Parameter</a:t>
          </a:r>
          <a:r>
            <a:rPr lang="ko-KR" altLang="en-US" dirty="0"/>
            <a:t> </a:t>
          </a:r>
          <a:r>
            <a:rPr lang="en-US" altLang="ko-KR" dirty="0"/>
            <a:t> </a:t>
          </a:r>
          <a:endParaRPr lang="en-US" dirty="0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endParaRPr lang="en-US" dirty="0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r>
            <a:rPr lang="en-US" altLang="ko-KR" dirty="0" err="1"/>
            <a:t>DenseNet</a:t>
          </a:r>
          <a:r>
            <a:rPr lang="ko-KR" altLang="en-US" dirty="0"/>
            <a:t>에서는 각각의 모든 </a:t>
          </a:r>
          <a:r>
            <a:rPr lang="en-US" altLang="ko-KR" dirty="0"/>
            <a:t>Layer</a:t>
          </a:r>
          <a:r>
            <a:rPr lang="ko-KR" altLang="en-US" dirty="0"/>
            <a:t>들을 서로 </a:t>
          </a:r>
          <a:r>
            <a:rPr lang="ko-KR" altLang="en-US" dirty="0" err="1"/>
            <a:t>연결짓기</a:t>
          </a:r>
          <a:r>
            <a:rPr lang="ko-KR" altLang="en-US" dirty="0"/>
            <a:t> 때문에</a:t>
          </a:r>
          <a:endParaRPr lang="en-US" dirty="0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r>
            <a:rPr lang="en-US" altLang="ko-KR" dirty="0"/>
            <a:t>Layer</a:t>
          </a:r>
          <a:r>
            <a:rPr lang="ko-KR" altLang="en-US" dirty="0"/>
            <a:t>의 </a:t>
          </a:r>
          <a:r>
            <a:rPr lang="en-US" altLang="ko-KR" dirty="0"/>
            <a:t>Feature</a:t>
          </a:r>
          <a:r>
            <a:rPr lang="ko-KR" altLang="en-US" dirty="0"/>
            <a:t> </a:t>
          </a:r>
          <a:r>
            <a:rPr lang="en-US" altLang="ko-KR" dirty="0"/>
            <a:t>map </a:t>
          </a:r>
          <a:r>
            <a:rPr lang="ko-KR" altLang="en-US" dirty="0"/>
            <a:t>수가 조금만 늘어나도</a:t>
          </a:r>
          <a:r>
            <a:rPr lang="en-US" altLang="ko-KR" dirty="0"/>
            <a:t>, </a:t>
          </a:r>
          <a:r>
            <a:rPr lang="ko-KR" altLang="en-US" dirty="0"/>
            <a:t>연결은 급격하게 증가한다</a:t>
          </a:r>
          <a:endParaRPr lang="en-US" dirty="0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r>
            <a:rPr lang="ko-KR" altLang="en-US" dirty="0"/>
            <a:t>따라서 </a:t>
          </a:r>
          <a:r>
            <a:rPr lang="en-US" altLang="ko-KR" dirty="0"/>
            <a:t>Growth Rate</a:t>
          </a:r>
          <a:r>
            <a:rPr lang="ko-KR" altLang="en-US" dirty="0"/>
            <a:t>를 통해 </a:t>
          </a:r>
          <a:r>
            <a:rPr lang="en-US" altLang="ko-KR" dirty="0"/>
            <a:t>channel</a:t>
          </a:r>
          <a:r>
            <a:rPr lang="ko-KR" altLang="en-US" dirty="0"/>
            <a:t> 크기를 제한하여 </a:t>
          </a:r>
          <a:r>
            <a:rPr lang="en-US" altLang="ko-KR" dirty="0"/>
            <a:t>Feature map </a:t>
          </a:r>
          <a:r>
            <a:rPr lang="ko-KR" altLang="en-US" dirty="0"/>
            <a:t>수를 조절할 필요가 있다</a:t>
          </a:r>
          <a:r>
            <a:rPr lang="en-US" altLang="ko-KR" dirty="0"/>
            <a:t>.</a:t>
          </a:r>
          <a:endParaRPr lang="en-US" dirty="0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389FA654-5C59-43D8-87FE-BE345538D414}" type="presOf" srcId="{779AD618-B541-41EF-9FEA-F15A221B4000}" destId="{1B115333-D8E8-4848-A10E-102CA95290B8}" srcOrd="0" destOrd="0" presId="urn:microsoft.com/office/officeart/2008/layout/LinedList"/>
    <dgm:cxn modelId="{95CF285B-2FD1-460E-8538-E8CCFC07C359}" type="presOf" srcId="{D4D8C3E6-0AD9-4234-98A1-2A0CF019745E}" destId="{A4B9ABAA-F0B5-48B6-8CCE-CE89791FB4D2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3130C96A-3C9A-40B3-8757-AF234249D097}" type="presOf" srcId="{B83F09FD-92CB-43AB-A70F-660F67A79380}" destId="{D94FB535-AA58-4F99-A092-C1E64FC5DC53}" srcOrd="0" destOrd="0" presId="urn:microsoft.com/office/officeart/2008/layout/LinedList"/>
    <dgm:cxn modelId="{51418A70-AF57-4685-AD26-757AF034AE7E}" type="presOf" srcId="{DDC585CF-152B-4715-ABAB-9AAD94329AF0}" destId="{ED9F9356-F1E1-4A0B-8FD8-55CC2F2DDDFE}" srcOrd="0" destOrd="0" presId="urn:microsoft.com/office/officeart/2008/layout/LinedList"/>
    <dgm:cxn modelId="{49BDD97D-B853-4A0A-93EB-6696A18D0FCC}" type="presOf" srcId="{64AD8277-8ECA-4048-BF60-52D2D112B13D}" destId="{65B0F027-DA07-4D91-BF21-771BB34AE8E3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08C769D8-5EAB-4424-9084-DDDBCB40A142}" type="presOf" srcId="{5526D198-2C8D-4122-92DA-5CE242C2756B}" destId="{00DA1512-BB90-43DE-AE71-D49615C88FBD}" srcOrd="0" destOrd="0" presId="urn:microsoft.com/office/officeart/2008/layout/LinedList"/>
    <dgm:cxn modelId="{268652EF-7A92-480D-A0A9-90414B1F5758}" type="presOf" srcId="{DC791BA9-095F-4B9D-AA0D-BF04C309995B}" destId="{8765EBD1-EA2D-45E4-AE6E-7963164EB2D7}" srcOrd="0" destOrd="0" presId="urn:microsoft.com/office/officeart/2008/layout/LinedList"/>
    <dgm:cxn modelId="{AE34680D-F14D-40C0-B0A4-7B9B349FBA90}" type="presParOf" srcId="{ED9F9356-F1E1-4A0B-8FD8-55CC2F2DDDFE}" destId="{3AE00611-4751-41A0-A497-CFF0AD8AADFE}" srcOrd="0" destOrd="0" presId="urn:microsoft.com/office/officeart/2008/layout/LinedList"/>
    <dgm:cxn modelId="{781E5F3C-A29B-4F8D-A033-9124DD2E6ACC}" type="presParOf" srcId="{ED9F9356-F1E1-4A0B-8FD8-55CC2F2DDDFE}" destId="{8441A190-8965-4581-948F-94080D0FA41E}" srcOrd="1" destOrd="0" presId="urn:microsoft.com/office/officeart/2008/layout/LinedList"/>
    <dgm:cxn modelId="{F1A52B96-42FD-4C0E-91A1-4493545E52F5}" type="presParOf" srcId="{8441A190-8965-4581-948F-94080D0FA41E}" destId="{65B0F027-DA07-4D91-BF21-771BB34AE8E3}" srcOrd="0" destOrd="0" presId="urn:microsoft.com/office/officeart/2008/layout/LinedList"/>
    <dgm:cxn modelId="{CDE36EE8-7FD1-4A8A-8A95-E90937DD681C}" type="presParOf" srcId="{8441A190-8965-4581-948F-94080D0FA41E}" destId="{9B891518-792B-408C-A987-03552BB3583C}" srcOrd="1" destOrd="0" presId="urn:microsoft.com/office/officeart/2008/layout/LinedList"/>
    <dgm:cxn modelId="{34F0CC52-B82F-472B-BE8B-4640C1D3557A}" type="presParOf" srcId="{ED9F9356-F1E1-4A0B-8FD8-55CC2F2DDDFE}" destId="{6DB4EBC0-40D2-419A-AE70-F9B4AF3D40B0}" srcOrd="2" destOrd="0" presId="urn:microsoft.com/office/officeart/2008/layout/LinedList"/>
    <dgm:cxn modelId="{1F6C387A-4759-40E7-B95F-D2D77B5B2827}" type="presParOf" srcId="{ED9F9356-F1E1-4A0B-8FD8-55CC2F2DDDFE}" destId="{0F286648-C22E-4B90-854A-2E587092E5B3}" srcOrd="3" destOrd="0" presId="urn:microsoft.com/office/officeart/2008/layout/LinedList"/>
    <dgm:cxn modelId="{46DA5100-EA64-45BD-BC50-F19C61D7D346}" type="presParOf" srcId="{0F286648-C22E-4B90-854A-2E587092E5B3}" destId="{D94FB535-AA58-4F99-A092-C1E64FC5DC53}" srcOrd="0" destOrd="0" presId="urn:microsoft.com/office/officeart/2008/layout/LinedList"/>
    <dgm:cxn modelId="{95B1C360-C99C-4559-BAF6-9A82144F8F8B}" type="presParOf" srcId="{0F286648-C22E-4B90-854A-2E587092E5B3}" destId="{3D0A720D-DD97-4851-8FE7-829092FFEE33}" srcOrd="1" destOrd="0" presId="urn:microsoft.com/office/officeart/2008/layout/LinedList"/>
    <dgm:cxn modelId="{FAD5F950-047D-459B-A5D9-5DCEA0A62298}" type="presParOf" srcId="{ED9F9356-F1E1-4A0B-8FD8-55CC2F2DDDFE}" destId="{5BFD657F-C925-40C2-8ABA-3F8EC35CC6A7}" srcOrd="4" destOrd="0" presId="urn:microsoft.com/office/officeart/2008/layout/LinedList"/>
    <dgm:cxn modelId="{BAA569F4-AB72-4885-BA5C-0E236F8A8E33}" type="presParOf" srcId="{ED9F9356-F1E1-4A0B-8FD8-55CC2F2DDDFE}" destId="{611495A2-4B2C-423B-9480-5CB681C530CA}" srcOrd="5" destOrd="0" presId="urn:microsoft.com/office/officeart/2008/layout/LinedList"/>
    <dgm:cxn modelId="{0B619137-39F6-4D5B-9F06-3399DB41D86F}" type="presParOf" srcId="{611495A2-4B2C-423B-9480-5CB681C530CA}" destId="{A4B9ABAA-F0B5-48B6-8CCE-CE89791FB4D2}" srcOrd="0" destOrd="0" presId="urn:microsoft.com/office/officeart/2008/layout/LinedList"/>
    <dgm:cxn modelId="{CD225161-0A7D-4D29-803E-26AD74B77924}" type="presParOf" srcId="{611495A2-4B2C-423B-9480-5CB681C530CA}" destId="{80DAE7CC-46F2-452B-AE50-8D13304A0A58}" srcOrd="1" destOrd="0" presId="urn:microsoft.com/office/officeart/2008/layout/LinedList"/>
    <dgm:cxn modelId="{A3BC7F43-31D7-40E2-A8F4-70ABFFEC4740}" type="presParOf" srcId="{ED9F9356-F1E1-4A0B-8FD8-55CC2F2DDDFE}" destId="{FBC9BE74-606E-4192-9A46-1121084BDBA6}" srcOrd="6" destOrd="0" presId="urn:microsoft.com/office/officeart/2008/layout/LinedList"/>
    <dgm:cxn modelId="{57209D4D-ECF1-40F5-878B-E4528915FD44}" type="presParOf" srcId="{ED9F9356-F1E1-4A0B-8FD8-55CC2F2DDDFE}" destId="{8B70C928-8415-45FF-9099-4044BE5E7BF3}" srcOrd="7" destOrd="0" presId="urn:microsoft.com/office/officeart/2008/layout/LinedList"/>
    <dgm:cxn modelId="{350F8DB9-0E77-41DA-8D6B-BEB879CAC588}" type="presParOf" srcId="{8B70C928-8415-45FF-9099-4044BE5E7BF3}" destId="{00DA1512-BB90-43DE-AE71-D49615C88FBD}" srcOrd="0" destOrd="0" presId="urn:microsoft.com/office/officeart/2008/layout/LinedList"/>
    <dgm:cxn modelId="{BB425FC9-E017-49A7-A323-EF4BAE83C6E0}" type="presParOf" srcId="{8B70C928-8415-45FF-9099-4044BE5E7BF3}" destId="{5751D65D-B78D-4FA3-82D5-1F40F6E5B218}" srcOrd="1" destOrd="0" presId="urn:microsoft.com/office/officeart/2008/layout/LinedList"/>
    <dgm:cxn modelId="{F523E1E4-5CCC-484E-8AE8-76DD06102B4F}" type="presParOf" srcId="{ED9F9356-F1E1-4A0B-8FD8-55CC2F2DDDFE}" destId="{EBF5226E-751E-48AF-A0D9-69A36AC8BBDD}" srcOrd="8" destOrd="0" presId="urn:microsoft.com/office/officeart/2008/layout/LinedList"/>
    <dgm:cxn modelId="{8F4F46F9-FA83-4BC4-9371-AFD812DC6BD4}" type="presParOf" srcId="{ED9F9356-F1E1-4A0B-8FD8-55CC2F2DDDFE}" destId="{5ABE877C-525B-4FC1-B64A-98349A145327}" srcOrd="9" destOrd="0" presId="urn:microsoft.com/office/officeart/2008/layout/LinedList"/>
    <dgm:cxn modelId="{8CA45D6D-797C-441F-9E01-32F9B4C22C5B}" type="presParOf" srcId="{5ABE877C-525B-4FC1-B64A-98349A145327}" destId="{8765EBD1-EA2D-45E4-AE6E-7963164EB2D7}" srcOrd="0" destOrd="0" presId="urn:microsoft.com/office/officeart/2008/layout/LinedList"/>
    <dgm:cxn modelId="{A1CF219E-E0A2-47B4-86C3-989555D2377C}" type="presParOf" srcId="{5ABE877C-525B-4FC1-B64A-98349A145327}" destId="{923CB386-C276-42AC-972E-B3C3165DFCEC}" srcOrd="1" destOrd="0" presId="urn:microsoft.com/office/officeart/2008/layout/LinedList"/>
    <dgm:cxn modelId="{3D7E43A4-23A6-4417-B686-B9A1ADFCE172}" type="presParOf" srcId="{ED9F9356-F1E1-4A0B-8FD8-55CC2F2DDDFE}" destId="{0D65398E-0719-474F-BA51-502F5E8A32AE}" srcOrd="10" destOrd="0" presId="urn:microsoft.com/office/officeart/2008/layout/LinedList"/>
    <dgm:cxn modelId="{9D18F002-334D-4961-B1E6-2614639610AC}" type="presParOf" srcId="{ED9F9356-F1E1-4A0B-8FD8-55CC2F2DDDFE}" destId="{39865702-7E95-4285-BB20-4FB2DC52C2D3}" srcOrd="11" destOrd="0" presId="urn:microsoft.com/office/officeart/2008/layout/LinedList"/>
    <dgm:cxn modelId="{063559EE-12B5-4106-866D-37438671046A}" type="presParOf" srcId="{39865702-7E95-4285-BB20-4FB2DC52C2D3}" destId="{1B115333-D8E8-4848-A10E-102CA95290B8}" srcOrd="0" destOrd="0" presId="urn:microsoft.com/office/officeart/2008/layout/LinedList"/>
    <dgm:cxn modelId="{BF4C4569-5884-4AA8-A59A-FB11B59C0563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en-US" dirty="0"/>
            <a:t>Layer</a:t>
          </a:r>
          <a:r>
            <a:rPr lang="ko-KR" altLang="en-US" dirty="0"/>
            <a:t>들 간의 합산이 끝나면 이를 비선형 변환 함수에 통과시킨다</a:t>
          </a:r>
          <a:r>
            <a:rPr lang="en-US" altLang="ko-KR" dirty="0"/>
            <a:t>.</a:t>
          </a:r>
          <a:endParaRPr lang="en-US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r>
            <a:rPr lang="ko-KR" altLang="en-US" dirty="0"/>
            <a:t>비선형 함수 </a:t>
          </a:r>
          <a:r>
            <a:rPr lang="en-US" altLang="ko-KR" dirty="0"/>
            <a:t>H</a:t>
          </a:r>
          <a:r>
            <a:rPr lang="ko-KR" altLang="en-US" dirty="0"/>
            <a:t>는 </a:t>
          </a:r>
          <a:r>
            <a:rPr lang="en-US" altLang="ko-KR" dirty="0"/>
            <a:t>Batch Normalization, </a:t>
          </a:r>
          <a:r>
            <a:rPr lang="en-US" altLang="ko-KR" dirty="0" err="1"/>
            <a:t>ReLu</a:t>
          </a:r>
          <a:r>
            <a:rPr lang="en-US" altLang="ko-KR" dirty="0"/>
            <a:t>, Convolution Layer</a:t>
          </a:r>
          <a:r>
            <a:rPr lang="ko-KR" altLang="en-US" dirty="0"/>
            <a:t>의 세 가지 연산의 복함 함수로 정의한다</a:t>
          </a:r>
          <a:r>
            <a:rPr lang="en-US" altLang="ko-KR" dirty="0"/>
            <a:t>.</a:t>
          </a:r>
          <a:endParaRPr lang="en-US" dirty="0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r>
            <a:rPr lang="ko-KR" altLang="en-US" dirty="0"/>
            <a:t>이는 </a:t>
          </a:r>
          <a:r>
            <a:rPr lang="en-US" altLang="ko-KR" dirty="0" err="1"/>
            <a:t>ResNet</a:t>
          </a:r>
          <a:r>
            <a:rPr lang="ko-KR" altLang="en-US" dirty="0"/>
            <a:t>의 개량형 </a:t>
          </a:r>
          <a:r>
            <a:rPr lang="en-US" altLang="ko-KR" dirty="0"/>
            <a:t>Model</a:t>
          </a:r>
          <a:r>
            <a:rPr lang="ko-KR" altLang="en-US" dirty="0"/>
            <a:t>에서 영감을 얻은 것이다</a:t>
          </a:r>
          <a:r>
            <a:rPr lang="en-US" altLang="ko-KR" dirty="0"/>
            <a:t>.</a:t>
          </a:r>
          <a:endParaRPr lang="en-US" dirty="0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r>
            <a:rPr lang="ko-KR" altLang="en-US" dirty="0"/>
            <a:t>제일 </a:t>
          </a:r>
          <a:r>
            <a:rPr lang="en-US" altLang="ko-KR" dirty="0"/>
            <a:t>Error</a:t>
          </a:r>
          <a:r>
            <a:rPr lang="ko-KR" altLang="en-US" dirty="0"/>
            <a:t>율이 낮았던 것이 </a:t>
          </a:r>
          <a:r>
            <a:rPr lang="en-US" altLang="ko-KR" dirty="0"/>
            <a:t>BN – </a:t>
          </a:r>
          <a:r>
            <a:rPr lang="en-US" altLang="ko-KR" dirty="0" err="1"/>
            <a:t>ReLu</a:t>
          </a:r>
          <a:r>
            <a:rPr lang="en-US" altLang="ko-KR" dirty="0"/>
            <a:t> – Convolution Layer </a:t>
          </a:r>
          <a:r>
            <a:rPr lang="ko-KR" altLang="en-US" dirty="0"/>
            <a:t>순으로 연결된 </a:t>
          </a:r>
          <a:r>
            <a:rPr lang="en-US" altLang="ko-KR" dirty="0"/>
            <a:t>Pre-activation(Activation Function</a:t>
          </a:r>
          <a:r>
            <a:rPr lang="ko-KR" altLang="en-US" dirty="0"/>
            <a:t>인 </a:t>
          </a:r>
          <a:r>
            <a:rPr lang="en-US" altLang="ko-KR" dirty="0" err="1"/>
            <a:t>ReLu</a:t>
          </a:r>
          <a:r>
            <a:rPr lang="ko-KR" altLang="en-US" dirty="0"/>
            <a:t>를 먼저 통과한다는 의미</a:t>
          </a:r>
          <a:r>
            <a:rPr lang="en-US" altLang="ko-KR" dirty="0"/>
            <a:t>) </a:t>
          </a:r>
          <a:r>
            <a:rPr lang="ko-KR" altLang="en-US" dirty="0"/>
            <a:t>형태를 두 번 반복하는</a:t>
          </a:r>
          <a:endParaRPr lang="en-US" dirty="0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r>
            <a:rPr lang="en-US" dirty="0"/>
            <a:t>Full Pre-activation</a:t>
          </a:r>
          <a:r>
            <a:rPr lang="ko-KR" altLang="en-US" dirty="0"/>
            <a:t>의 형태로 이루어져 있다</a:t>
          </a:r>
          <a:r>
            <a:rPr lang="en-US" altLang="ko-KR" dirty="0"/>
            <a:t>.</a:t>
          </a:r>
          <a:endParaRPr lang="en-US" dirty="0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endParaRPr lang="en-US" dirty="0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389FA654-5C59-43D8-87FE-BE345538D414}" type="presOf" srcId="{779AD618-B541-41EF-9FEA-F15A221B4000}" destId="{1B115333-D8E8-4848-A10E-102CA95290B8}" srcOrd="0" destOrd="0" presId="urn:microsoft.com/office/officeart/2008/layout/LinedList"/>
    <dgm:cxn modelId="{95CF285B-2FD1-460E-8538-E8CCFC07C359}" type="presOf" srcId="{D4D8C3E6-0AD9-4234-98A1-2A0CF019745E}" destId="{A4B9ABAA-F0B5-48B6-8CCE-CE89791FB4D2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3130C96A-3C9A-40B3-8757-AF234249D097}" type="presOf" srcId="{B83F09FD-92CB-43AB-A70F-660F67A79380}" destId="{D94FB535-AA58-4F99-A092-C1E64FC5DC53}" srcOrd="0" destOrd="0" presId="urn:microsoft.com/office/officeart/2008/layout/LinedList"/>
    <dgm:cxn modelId="{51418A70-AF57-4685-AD26-757AF034AE7E}" type="presOf" srcId="{DDC585CF-152B-4715-ABAB-9AAD94329AF0}" destId="{ED9F9356-F1E1-4A0B-8FD8-55CC2F2DDDFE}" srcOrd="0" destOrd="0" presId="urn:microsoft.com/office/officeart/2008/layout/LinedList"/>
    <dgm:cxn modelId="{49BDD97D-B853-4A0A-93EB-6696A18D0FCC}" type="presOf" srcId="{64AD8277-8ECA-4048-BF60-52D2D112B13D}" destId="{65B0F027-DA07-4D91-BF21-771BB34AE8E3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08C769D8-5EAB-4424-9084-DDDBCB40A142}" type="presOf" srcId="{5526D198-2C8D-4122-92DA-5CE242C2756B}" destId="{00DA1512-BB90-43DE-AE71-D49615C88FBD}" srcOrd="0" destOrd="0" presId="urn:microsoft.com/office/officeart/2008/layout/LinedList"/>
    <dgm:cxn modelId="{268652EF-7A92-480D-A0A9-90414B1F5758}" type="presOf" srcId="{DC791BA9-095F-4B9D-AA0D-BF04C309995B}" destId="{8765EBD1-EA2D-45E4-AE6E-7963164EB2D7}" srcOrd="0" destOrd="0" presId="urn:microsoft.com/office/officeart/2008/layout/LinedList"/>
    <dgm:cxn modelId="{AE34680D-F14D-40C0-B0A4-7B9B349FBA90}" type="presParOf" srcId="{ED9F9356-F1E1-4A0B-8FD8-55CC2F2DDDFE}" destId="{3AE00611-4751-41A0-A497-CFF0AD8AADFE}" srcOrd="0" destOrd="0" presId="urn:microsoft.com/office/officeart/2008/layout/LinedList"/>
    <dgm:cxn modelId="{781E5F3C-A29B-4F8D-A033-9124DD2E6ACC}" type="presParOf" srcId="{ED9F9356-F1E1-4A0B-8FD8-55CC2F2DDDFE}" destId="{8441A190-8965-4581-948F-94080D0FA41E}" srcOrd="1" destOrd="0" presId="urn:microsoft.com/office/officeart/2008/layout/LinedList"/>
    <dgm:cxn modelId="{F1A52B96-42FD-4C0E-91A1-4493545E52F5}" type="presParOf" srcId="{8441A190-8965-4581-948F-94080D0FA41E}" destId="{65B0F027-DA07-4D91-BF21-771BB34AE8E3}" srcOrd="0" destOrd="0" presId="urn:microsoft.com/office/officeart/2008/layout/LinedList"/>
    <dgm:cxn modelId="{CDE36EE8-7FD1-4A8A-8A95-E90937DD681C}" type="presParOf" srcId="{8441A190-8965-4581-948F-94080D0FA41E}" destId="{9B891518-792B-408C-A987-03552BB3583C}" srcOrd="1" destOrd="0" presId="urn:microsoft.com/office/officeart/2008/layout/LinedList"/>
    <dgm:cxn modelId="{34F0CC52-B82F-472B-BE8B-4640C1D3557A}" type="presParOf" srcId="{ED9F9356-F1E1-4A0B-8FD8-55CC2F2DDDFE}" destId="{6DB4EBC0-40D2-419A-AE70-F9B4AF3D40B0}" srcOrd="2" destOrd="0" presId="urn:microsoft.com/office/officeart/2008/layout/LinedList"/>
    <dgm:cxn modelId="{1F6C387A-4759-40E7-B95F-D2D77B5B2827}" type="presParOf" srcId="{ED9F9356-F1E1-4A0B-8FD8-55CC2F2DDDFE}" destId="{0F286648-C22E-4B90-854A-2E587092E5B3}" srcOrd="3" destOrd="0" presId="urn:microsoft.com/office/officeart/2008/layout/LinedList"/>
    <dgm:cxn modelId="{46DA5100-EA64-45BD-BC50-F19C61D7D346}" type="presParOf" srcId="{0F286648-C22E-4B90-854A-2E587092E5B3}" destId="{D94FB535-AA58-4F99-A092-C1E64FC5DC53}" srcOrd="0" destOrd="0" presId="urn:microsoft.com/office/officeart/2008/layout/LinedList"/>
    <dgm:cxn modelId="{95B1C360-C99C-4559-BAF6-9A82144F8F8B}" type="presParOf" srcId="{0F286648-C22E-4B90-854A-2E587092E5B3}" destId="{3D0A720D-DD97-4851-8FE7-829092FFEE33}" srcOrd="1" destOrd="0" presId="urn:microsoft.com/office/officeart/2008/layout/LinedList"/>
    <dgm:cxn modelId="{FAD5F950-047D-459B-A5D9-5DCEA0A62298}" type="presParOf" srcId="{ED9F9356-F1E1-4A0B-8FD8-55CC2F2DDDFE}" destId="{5BFD657F-C925-40C2-8ABA-3F8EC35CC6A7}" srcOrd="4" destOrd="0" presId="urn:microsoft.com/office/officeart/2008/layout/LinedList"/>
    <dgm:cxn modelId="{BAA569F4-AB72-4885-BA5C-0E236F8A8E33}" type="presParOf" srcId="{ED9F9356-F1E1-4A0B-8FD8-55CC2F2DDDFE}" destId="{611495A2-4B2C-423B-9480-5CB681C530CA}" srcOrd="5" destOrd="0" presId="urn:microsoft.com/office/officeart/2008/layout/LinedList"/>
    <dgm:cxn modelId="{0B619137-39F6-4D5B-9F06-3399DB41D86F}" type="presParOf" srcId="{611495A2-4B2C-423B-9480-5CB681C530CA}" destId="{A4B9ABAA-F0B5-48B6-8CCE-CE89791FB4D2}" srcOrd="0" destOrd="0" presId="urn:microsoft.com/office/officeart/2008/layout/LinedList"/>
    <dgm:cxn modelId="{CD225161-0A7D-4D29-803E-26AD74B77924}" type="presParOf" srcId="{611495A2-4B2C-423B-9480-5CB681C530CA}" destId="{80DAE7CC-46F2-452B-AE50-8D13304A0A58}" srcOrd="1" destOrd="0" presId="urn:microsoft.com/office/officeart/2008/layout/LinedList"/>
    <dgm:cxn modelId="{A3BC7F43-31D7-40E2-A8F4-70ABFFEC4740}" type="presParOf" srcId="{ED9F9356-F1E1-4A0B-8FD8-55CC2F2DDDFE}" destId="{FBC9BE74-606E-4192-9A46-1121084BDBA6}" srcOrd="6" destOrd="0" presId="urn:microsoft.com/office/officeart/2008/layout/LinedList"/>
    <dgm:cxn modelId="{57209D4D-ECF1-40F5-878B-E4528915FD44}" type="presParOf" srcId="{ED9F9356-F1E1-4A0B-8FD8-55CC2F2DDDFE}" destId="{8B70C928-8415-45FF-9099-4044BE5E7BF3}" srcOrd="7" destOrd="0" presId="urn:microsoft.com/office/officeart/2008/layout/LinedList"/>
    <dgm:cxn modelId="{350F8DB9-0E77-41DA-8D6B-BEB879CAC588}" type="presParOf" srcId="{8B70C928-8415-45FF-9099-4044BE5E7BF3}" destId="{00DA1512-BB90-43DE-AE71-D49615C88FBD}" srcOrd="0" destOrd="0" presId="urn:microsoft.com/office/officeart/2008/layout/LinedList"/>
    <dgm:cxn modelId="{BB425FC9-E017-49A7-A323-EF4BAE83C6E0}" type="presParOf" srcId="{8B70C928-8415-45FF-9099-4044BE5E7BF3}" destId="{5751D65D-B78D-4FA3-82D5-1F40F6E5B218}" srcOrd="1" destOrd="0" presId="urn:microsoft.com/office/officeart/2008/layout/LinedList"/>
    <dgm:cxn modelId="{F523E1E4-5CCC-484E-8AE8-76DD06102B4F}" type="presParOf" srcId="{ED9F9356-F1E1-4A0B-8FD8-55CC2F2DDDFE}" destId="{EBF5226E-751E-48AF-A0D9-69A36AC8BBDD}" srcOrd="8" destOrd="0" presId="urn:microsoft.com/office/officeart/2008/layout/LinedList"/>
    <dgm:cxn modelId="{8F4F46F9-FA83-4BC4-9371-AFD812DC6BD4}" type="presParOf" srcId="{ED9F9356-F1E1-4A0B-8FD8-55CC2F2DDDFE}" destId="{5ABE877C-525B-4FC1-B64A-98349A145327}" srcOrd="9" destOrd="0" presId="urn:microsoft.com/office/officeart/2008/layout/LinedList"/>
    <dgm:cxn modelId="{8CA45D6D-797C-441F-9E01-32F9B4C22C5B}" type="presParOf" srcId="{5ABE877C-525B-4FC1-B64A-98349A145327}" destId="{8765EBD1-EA2D-45E4-AE6E-7963164EB2D7}" srcOrd="0" destOrd="0" presId="urn:microsoft.com/office/officeart/2008/layout/LinedList"/>
    <dgm:cxn modelId="{A1CF219E-E0A2-47B4-86C3-989555D2377C}" type="presParOf" srcId="{5ABE877C-525B-4FC1-B64A-98349A145327}" destId="{923CB386-C276-42AC-972E-B3C3165DFCEC}" srcOrd="1" destOrd="0" presId="urn:microsoft.com/office/officeart/2008/layout/LinedList"/>
    <dgm:cxn modelId="{3D7E43A4-23A6-4417-B686-B9A1ADFCE172}" type="presParOf" srcId="{ED9F9356-F1E1-4A0B-8FD8-55CC2F2DDDFE}" destId="{0D65398E-0719-474F-BA51-502F5E8A32AE}" srcOrd="10" destOrd="0" presId="urn:microsoft.com/office/officeart/2008/layout/LinedList"/>
    <dgm:cxn modelId="{9D18F002-334D-4961-B1E6-2614639610AC}" type="presParOf" srcId="{ED9F9356-F1E1-4A0B-8FD8-55CC2F2DDDFE}" destId="{39865702-7E95-4285-BB20-4FB2DC52C2D3}" srcOrd="11" destOrd="0" presId="urn:microsoft.com/office/officeart/2008/layout/LinedList"/>
    <dgm:cxn modelId="{063559EE-12B5-4106-866D-37438671046A}" type="presParOf" srcId="{39865702-7E95-4285-BB20-4FB2DC52C2D3}" destId="{1B115333-D8E8-4848-A10E-102CA95290B8}" srcOrd="0" destOrd="0" presId="urn:microsoft.com/office/officeart/2008/layout/LinedList"/>
    <dgm:cxn modelId="{BF4C4569-5884-4AA8-A59A-FB11B59C0563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C585CF-152B-4715-ABAB-9AAD94329A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8277-8ECA-4048-BF60-52D2D112B13D}">
      <dgm:prSet/>
      <dgm:spPr/>
      <dgm:t>
        <a:bodyPr/>
        <a:lstStyle/>
        <a:p>
          <a:r>
            <a:rPr lang="ko-KR" altLang="en-US" dirty="0"/>
            <a:t>앞서 살펴본 </a:t>
          </a:r>
          <a:r>
            <a:rPr lang="en-US" altLang="ko-KR" dirty="0"/>
            <a:t>Full pre-activation </a:t>
          </a:r>
          <a:r>
            <a:rPr lang="ko-KR" altLang="en-US" dirty="0"/>
            <a:t>형태에</a:t>
          </a:r>
          <a:r>
            <a:rPr lang="en-US" altLang="ko-KR" dirty="0"/>
            <a:t>,</a:t>
          </a:r>
          <a:r>
            <a:rPr lang="ko-KR" altLang="en-US" dirty="0"/>
            <a:t> </a:t>
          </a:r>
          <a:r>
            <a:rPr lang="en-US" altLang="ko-KR" dirty="0" err="1"/>
            <a:t>ResNet</a:t>
          </a:r>
          <a:r>
            <a:rPr lang="ko-KR" altLang="en-US" dirty="0"/>
            <a:t>에서 제안되었던 </a:t>
          </a:r>
          <a:r>
            <a:rPr lang="en-US" altLang="ko-KR" dirty="0"/>
            <a:t>Bottleneck Layer </a:t>
          </a:r>
          <a:r>
            <a:rPr lang="ko-KR" altLang="en-US" dirty="0"/>
            <a:t>개념을 접목시키려고 한다</a:t>
          </a:r>
          <a:r>
            <a:rPr lang="en-US" altLang="ko-KR" dirty="0"/>
            <a:t>.</a:t>
          </a:r>
          <a:endParaRPr lang="en-US" dirty="0"/>
        </a:p>
      </dgm:t>
    </dgm:pt>
    <dgm:pt modelId="{DBDCFA4F-DBC4-4566-96E3-9154F9C3F76E}" type="parTrans" cxnId="{66490FCD-3FA1-4254-8CD4-8599FFF5AE6E}">
      <dgm:prSet/>
      <dgm:spPr/>
      <dgm:t>
        <a:bodyPr/>
        <a:lstStyle/>
        <a:p>
          <a:endParaRPr lang="en-US"/>
        </a:p>
      </dgm:t>
    </dgm:pt>
    <dgm:pt modelId="{DE595BF0-0D57-42EA-AFEA-2B72EB7CA1F9}" type="sibTrans" cxnId="{66490FCD-3FA1-4254-8CD4-8599FFF5AE6E}">
      <dgm:prSet/>
      <dgm:spPr/>
      <dgm:t>
        <a:bodyPr/>
        <a:lstStyle/>
        <a:p>
          <a:endParaRPr lang="en-US"/>
        </a:p>
      </dgm:t>
    </dgm:pt>
    <dgm:pt modelId="{B83F09FD-92CB-43AB-A70F-660F67A79380}">
      <dgm:prSet/>
      <dgm:spPr/>
      <dgm:t>
        <a:bodyPr/>
        <a:lstStyle/>
        <a:p>
          <a:r>
            <a:rPr lang="ko-KR" altLang="en-US" dirty="0"/>
            <a:t>바로 </a:t>
          </a:r>
          <a:r>
            <a:rPr lang="en-US" altLang="ko-KR" dirty="0"/>
            <a:t>1x1 Convolution</a:t>
          </a:r>
          <a:r>
            <a:rPr lang="ko-KR" altLang="en-US" dirty="0"/>
            <a:t>을 사용하는 것이다</a:t>
          </a:r>
          <a:r>
            <a:rPr lang="en-US" altLang="ko-KR" dirty="0"/>
            <a:t>.</a:t>
          </a:r>
          <a:endParaRPr lang="en-US" dirty="0"/>
        </a:p>
      </dgm:t>
    </dgm:pt>
    <dgm:pt modelId="{9D7AAD6E-46C2-4CEB-B2D1-9B614AD40577}" type="parTrans" cxnId="{C8909CAE-BA51-482B-A262-DF2191AAF3A3}">
      <dgm:prSet/>
      <dgm:spPr/>
      <dgm:t>
        <a:bodyPr/>
        <a:lstStyle/>
        <a:p>
          <a:endParaRPr lang="en-US"/>
        </a:p>
      </dgm:t>
    </dgm:pt>
    <dgm:pt modelId="{A2A891C4-896F-42CC-991C-65068994CE4E}" type="sibTrans" cxnId="{C8909CAE-BA51-482B-A262-DF2191AAF3A3}">
      <dgm:prSet/>
      <dgm:spPr/>
      <dgm:t>
        <a:bodyPr/>
        <a:lstStyle/>
        <a:p>
          <a:endParaRPr lang="en-US"/>
        </a:p>
      </dgm:t>
    </dgm:pt>
    <dgm:pt modelId="{D4D8C3E6-0AD9-4234-98A1-2A0CF019745E}">
      <dgm:prSet/>
      <dgm:spPr/>
      <dgm:t>
        <a:bodyPr/>
        <a:lstStyle/>
        <a:p>
          <a:r>
            <a:rPr lang="en-US" dirty="0"/>
            <a:t>CNN</a:t>
          </a:r>
          <a:r>
            <a:rPr lang="ko-KR" altLang="en-US" dirty="0"/>
            <a:t>에서는 </a:t>
          </a:r>
          <a:r>
            <a:rPr lang="en-US" altLang="ko-KR" dirty="0"/>
            <a:t>Convolution Layer</a:t>
          </a:r>
          <a:r>
            <a:rPr lang="ko-KR" altLang="en-US" dirty="0"/>
            <a:t>의 </a:t>
          </a:r>
          <a:r>
            <a:rPr lang="en-US" altLang="ko-KR" dirty="0"/>
            <a:t>Channel </a:t>
          </a:r>
          <a:r>
            <a:rPr lang="ko-KR" altLang="en-US" dirty="0"/>
            <a:t>개수가 곱 연산으로 들어가기 때문에</a:t>
          </a:r>
          <a:r>
            <a:rPr lang="en-US" altLang="ko-KR" dirty="0"/>
            <a:t>, Feature Map </a:t>
          </a:r>
          <a:r>
            <a:rPr lang="ko-KR" altLang="en-US" dirty="0"/>
            <a:t>개수가 많을 수록 </a:t>
          </a:r>
          <a:r>
            <a:rPr lang="en-US" altLang="ko-KR" dirty="0"/>
            <a:t>Parameter </a:t>
          </a:r>
          <a:r>
            <a:rPr lang="ko-KR" altLang="en-US" dirty="0"/>
            <a:t>수가 급격하게 증가한다</a:t>
          </a:r>
          <a:r>
            <a:rPr lang="en-US" altLang="ko-KR" dirty="0"/>
            <a:t>.</a:t>
          </a:r>
          <a:endParaRPr lang="en-US" dirty="0"/>
        </a:p>
      </dgm:t>
    </dgm:pt>
    <dgm:pt modelId="{AA32DD75-28BC-4B7A-B6A0-9A0ED9C05546}" type="parTrans" cxnId="{85304D66-9C07-433E-BCF2-1759795FFABB}">
      <dgm:prSet/>
      <dgm:spPr/>
      <dgm:t>
        <a:bodyPr/>
        <a:lstStyle/>
        <a:p>
          <a:endParaRPr lang="en-US"/>
        </a:p>
      </dgm:t>
    </dgm:pt>
    <dgm:pt modelId="{AF86ED8C-5584-4B17-A438-CA5E5B42409F}" type="sibTrans" cxnId="{85304D66-9C07-433E-BCF2-1759795FFABB}">
      <dgm:prSet/>
      <dgm:spPr/>
      <dgm:t>
        <a:bodyPr/>
        <a:lstStyle/>
        <a:p>
          <a:endParaRPr lang="en-US"/>
        </a:p>
      </dgm:t>
    </dgm:pt>
    <dgm:pt modelId="{5526D198-2C8D-4122-92DA-5CE242C2756B}">
      <dgm:prSet/>
      <dgm:spPr/>
      <dgm:t>
        <a:bodyPr/>
        <a:lstStyle/>
        <a:p>
          <a:r>
            <a:rPr lang="ko-KR" altLang="en-US" dirty="0"/>
            <a:t>하지만 </a:t>
          </a:r>
          <a:r>
            <a:rPr lang="en-US" altLang="ko-KR" dirty="0"/>
            <a:t>Channel </a:t>
          </a:r>
          <a:r>
            <a:rPr lang="ko-KR" altLang="en-US" dirty="0"/>
            <a:t>수가 적은 </a:t>
          </a:r>
          <a:r>
            <a:rPr lang="en-US" altLang="ko-KR" dirty="0"/>
            <a:t>1x1 Convolution Layer</a:t>
          </a:r>
          <a:r>
            <a:rPr lang="ko-KR" altLang="en-US" dirty="0"/>
            <a:t>를 사이에 집어넣음으로써 곱해지는 </a:t>
          </a:r>
          <a:r>
            <a:rPr lang="en-US" altLang="ko-KR" dirty="0"/>
            <a:t>Channel </a:t>
          </a:r>
          <a:r>
            <a:rPr lang="ko-KR" altLang="en-US" dirty="0"/>
            <a:t>수를 줄여주면</a:t>
          </a:r>
          <a:r>
            <a:rPr lang="en-US" altLang="ko-KR" dirty="0"/>
            <a:t>, </a:t>
          </a:r>
          <a:r>
            <a:rPr lang="ko-KR" altLang="en-US" dirty="0"/>
            <a:t>전체 </a:t>
          </a:r>
          <a:r>
            <a:rPr lang="en-US" altLang="ko-KR" dirty="0"/>
            <a:t>Parameter </a:t>
          </a:r>
          <a:r>
            <a:rPr lang="ko-KR" altLang="en-US" dirty="0"/>
            <a:t>수도 감소하게 된다</a:t>
          </a:r>
          <a:r>
            <a:rPr lang="en-US" altLang="ko-KR" dirty="0"/>
            <a:t>.</a:t>
          </a:r>
          <a:endParaRPr lang="en-US" dirty="0"/>
        </a:p>
      </dgm:t>
    </dgm:pt>
    <dgm:pt modelId="{323A4DD7-B733-43A7-91E9-28074A210A31}" type="parTrans" cxnId="{5027319C-F537-4A36-9971-1B0213666179}">
      <dgm:prSet/>
      <dgm:spPr/>
      <dgm:t>
        <a:bodyPr/>
        <a:lstStyle/>
        <a:p>
          <a:endParaRPr lang="en-US"/>
        </a:p>
      </dgm:t>
    </dgm:pt>
    <dgm:pt modelId="{C3D1D54B-C933-4F5B-AB49-2695E4EB1E79}" type="sibTrans" cxnId="{5027319C-F537-4A36-9971-1B0213666179}">
      <dgm:prSet/>
      <dgm:spPr/>
      <dgm:t>
        <a:bodyPr/>
        <a:lstStyle/>
        <a:p>
          <a:endParaRPr lang="en-US"/>
        </a:p>
      </dgm:t>
    </dgm:pt>
    <dgm:pt modelId="{DC791BA9-095F-4B9D-AA0D-BF04C309995B}">
      <dgm:prSet/>
      <dgm:spPr/>
      <dgm:t>
        <a:bodyPr/>
        <a:lstStyle/>
        <a:p>
          <a:r>
            <a:rPr lang="ko-KR" altLang="en-US" dirty="0"/>
            <a:t>또한 </a:t>
          </a:r>
          <a:r>
            <a:rPr lang="en-US" dirty="0"/>
            <a:t>Parameter </a:t>
          </a:r>
          <a:r>
            <a:rPr lang="ko-KR" altLang="en-US" dirty="0"/>
            <a:t>수가 적기 때문에 </a:t>
          </a:r>
          <a:r>
            <a:rPr lang="en-US" altLang="ko-KR" dirty="0"/>
            <a:t>Overfitting</a:t>
          </a:r>
          <a:r>
            <a:rPr lang="ko-KR" altLang="en-US" dirty="0"/>
            <a:t>이 일어나는 것도 어느 정도 방지해 줄 수 있다는 장점도 있다</a:t>
          </a:r>
          <a:r>
            <a:rPr lang="en-US" altLang="ko-KR" dirty="0"/>
            <a:t>.</a:t>
          </a:r>
          <a:endParaRPr lang="en-US" dirty="0"/>
        </a:p>
      </dgm:t>
    </dgm:pt>
    <dgm:pt modelId="{890CCAB6-70E2-4B7D-9DB0-12EAFBA134BF}" type="parTrans" cxnId="{840611CC-AA3F-4756-AAA4-8159C620EDF9}">
      <dgm:prSet/>
      <dgm:spPr/>
      <dgm:t>
        <a:bodyPr/>
        <a:lstStyle/>
        <a:p>
          <a:endParaRPr lang="en-US"/>
        </a:p>
      </dgm:t>
    </dgm:pt>
    <dgm:pt modelId="{6D8FBC19-174A-428A-AE9A-FCCD6DD9CEDA}" type="sibTrans" cxnId="{840611CC-AA3F-4756-AAA4-8159C620EDF9}">
      <dgm:prSet/>
      <dgm:spPr/>
      <dgm:t>
        <a:bodyPr/>
        <a:lstStyle/>
        <a:p>
          <a:endParaRPr lang="en-US"/>
        </a:p>
      </dgm:t>
    </dgm:pt>
    <dgm:pt modelId="{779AD618-B541-41EF-9FEA-F15A221B4000}">
      <dgm:prSet/>
      <dgm:spPr/>
      <dgm:t>
        <a:bodyPr/>
        <a:lstStyle/>
        <a:p>
          <a:endParaRPr lang="en-US" dirty="0"/>
        </a:p>
      </dgm:t>
    </dgm:pt>
    <dgm:pt modelId="{7E690066-343B-4848-A389-793722D443D9}" type="parTrans" cxnId="{812AA418-5C38-415D-87F7-6A28089A3ABD}">
      <dgm:prSet/>
      <dgm:spPr/>
      <dgm:t>
        <a:bodyPr/>
        <a:lstStyle/>
        <a:p>
          <a:endParaRPr lang="en-US"/>
        </a:p>
      </dgm:t>
    </dgm:pt>
    <dgm:pt modelId="{2A197466-A078-43CE-B4A7-AD5FB4B70F48}" type="sibTrans" cxnId="{812AA418-5C38-415D-87F7-6A28089A3ABD}">
      <dgm:prSet/>
      <dgm:spPr/>
      <dgm:t>
        <a:bodyPr/>
        <a:lstStyle/>
        <a:p>
          <a:endParaRPr lang="en-US"/>
        </a:p>
      </dgm:t>
    </dgm:pt>
    <dgm:pt modelId="{ED9F9356-F1E1-4A0B-8FD8-55CC2F2DDDFE}" type="pres">
      <dgm:prSet presAssocID="{DDC585CF-152B-4715-ABAB-9AAD94329AF0}" presName="vert0" presStyleCnt="0">
        <dgm:presLayoutVars>
          <dgm:dir/>
          <dgm:animOne val="branch"/>
          <dgm:animLvl val="lvl"/>
        </dgm:presLayoutVars>
      </dgm:prSet>
      <dgm:spPr/>
    </dgm:pt>
    <dgm:pt modelId="{3AE00611-4751-41A0-A497-CFF0AD8AADFE}" type="pres">
      <dgm:prSet presAssocID="{64AD8277-8ECA-4048-BF60-52D2D112B13D}" presName="thickLine" presStyleLbl="alignNode1" presStyleIdx="0" presStyleCnt="6"/>
      <dgm:spPr/>
    </dgm:pt>
    <dgm:pt modelId="{8441A190-8965-4581-948F-94080D0FA41E}" type="pres">
      <dgm:prSet presAssocID="{64AD8277-8ECA-4048-BF60-52D2D112B13D}" presName="horz1" presStyleCnt="0"/>
      <dgm:spPr/>
    </dgm:pt>
    <dgm:pt modelId="{65B0F027-DA07-4D91-BF21-771BB34AE8E3}" type="pres">
      <dgm:prSet presAssocID="{64AD8277-8ECA-4048-BF60-52D2D112B13D}" presName="tx1" presStyleLbl="revTx" presStyleIdx="0" presStyleCnt="6"/>
      <dgm:spPr/>
    </dgm:pt>
    <dgm:pt modelId="{9B891518-792B-408C-A987-03552BB3583C}" type="pres">
      <dgm:prSet presAssocID="{64AD8277-8ECA-4048-BF60-52D2D112B13D}" presName="vert1" presStyleCnt="0"/>
      <dgm:spPr/>
    </dgm:pt>
    <dgm:pt modelId="{6DB4EBC0-40D2-419A-AE70-F9B4AF3D40B0}" type="pres">
      <dgm:prSet presAssocID="{B83F09FD-92CB-43AB-A70F-660F67A79380}" presName="thickLine" presStyleLbl="alignNode1" presStyleIdx="1" presStyleCnt="6"/>
      <dgm:spPr/>
    </dgm:pt>
    <dgm:pt modelId="{0F286648-C22E-4B90-854A-2E587092E5B3}" type="pres">
      <dgm:prSet presAssocID="{B83F09FD-92CB-43AB-A70F-660F67A79380}" presName="horz1" presStyleCnt="0"/>
      <dgm:spPr/>
    </dgm:pt>
    <dgm:pt modelId="{D94FB535-AA58-4F99-A092-C1E64FC5DC53}" type="pres">
      <dgm:prSet presAssocID="{B83F09FD-92CB-43AB-A70F-660F67A79380}" presName="tx1" presStyleLbl="revTx" presStyleIdx="1" presStyleCnt="6"/>
      <dgm:spPr/>
    </dgm:pt>
    <dgm:pt modelId="{3D0A720D-DD97-4851-8FE7-829092FFEE33}" type="pres">
      <dgm:prSet presAssocID="{B83F09FD-92CB-43AB-A70F-660F67A79380}" presName="vert1" presStyleCnt="0"/>
      <dgm:spPr/>
    </dgm:pt>
    <dgm:pt modelId="{5BFD657F-C925-40C2-8ABA-3F8EC35CC6A7}" type="pres">
      <dgm:prSet presAssocID="{D4D8C3E6-0AD9-4234-98A1-2A0CF019745E}" presName="thickLine" presStyleLbl="alignNode1" presStyleIdx="2" presStyleCnt="6"/>
      <dgm:spPr/>
    </dgm:pt>
    <dgm:pt modelId="{611495A2-4B2C-423B-9480-5CB681C530CA}" type="pres">
      <dgm:prSet presAssocID="{D4D8C3E6-0AD9-4234-98A1-2A0CF019745E}" presName="horz1" presStyleCnt="0"/>
      <dgm:spPr/>
    </dgm:pt>
    <dgm:pt modelId="{A4B9ABAA-F0B5-48B6-8CCE-CE89791FB4D2}" type="pres">
      <dgm:prSet presAssocID="{D4D8C3E6-0AD9-4234-98A1-2A0CF019745E}" presName="tx1" presStyleLbl="revTx" presStyleIdx="2" presStyleCnt="6"/>
      <dgm:spPr/>
    </dgm:pt>
    <dgm:pt modelId="{80DAE7CC-46F2-452B-AE50-8D13304A0A58}" type="pres">
      <dgm:prSet presAssocID="{D4D8C3E6-0AD9-4234-98A1-2A0CF019745E}" presName="vert1" presStyleCnt="0"/>
      <dgm:spPr/>
    </dgm:pt>
    <dgm:pt modelId="{FBC9BE74-606E-4192-9A46-1121084BDBA6}" type="pres">
      <dgm:prSet presAssocID="{5526D198-2C8D-4122-92DA-5CE242C2756B}" presName="thickLine" presStyleLbl="alignNode1" presStyleIdx="3" presStyleCnt="6"/>
      <dgm:spPr/>
    </dgm:pt>
    <dgm:pt modelId="{8B70C928-8415-45FF-9099-4044BE5E7BF3}" type="pres">
      <dgm:prSet presAssocID="{5526D198-2C8D-4122-92DA-5CE242C2756B}" presName="horz1" presStyleCnt="0"/>
      <dgm:spPr/>
    </dgm:pt>
    <dgm:pt modelId="{00DA1512-BB90-43DE-AE71-D49615C88FBD}" type="pres">
      <dgm:prSet presAssocID="{5526D198-2C8D-4122-92DA-5CE242C2756B}" presName="tx1" presStyleLbl="revTx" presStyleIdx="3" presStyleCnt="6"/>
      <dgm:spPr/>
    </dgm:pt>
    <dgm:pt modelId="{5751D65D-B78D-4FA3-82D5-1F40F6E5B218}" type="pres">
      <dgm:prSet presAssocID="{5526D198-2C8D-4122-92DA-5CE242C2756B}" presName="vert1" presStyleCnt="0"/>
      <dgm:spPr/>
    </dgm:pt>
    <dgm:pt modelId="{EBF5226E-751E-48AF-A0D9-69A36AC8BBDD}" type="pres">
      <dgm:prSet presAssocID="{DC791BA9-095F-4B9D-AA0D-BF04C309995B}" presName="thickLine" presStyleLbl="alignNode1" presStyleIdx="4" presStyleCnt="6"/>
      <dgm:spPr/>
    </dgm:pt>
    <dgm:pt modelId="{5ABE877C-525B-4FC1-B64A-98349A145327}" type="pres">
      <dgm:prSet presAssocID="{DC791BA9-095F-4B9D-AA0D-BF04C309995B}" presName="horz1" presStyleCnt="0"/>
      <dgm:spPr/>
    </dgm:pt>
    <dgm:pt modelId="{8765EBD1-EA2D-45E4-AE6E-7963164EB2D7}" type="pres">
      <dgm:prSet presAssocID="{DC791BA9-095F-4B9D-AA0D-BF04C309995B}" presName="tx1" presStyleLbl="revTx" presStyleIdx="4" presStyleCnt="6"/>
      <dgm:spPr/>
    </dgm:pt>
    <dgm:pt modelId="{923CB386-C276-42AC-972E-B3C3165DFCEC}" type="pres">
      <dgm:prSet presAssocID="{DC791BA9-095F-4B9D-AA0D-BF04C309995B}" presName="vert1" presStyleCnt="0"/>
      <dgm:spPr/>
    </dgm:pt>
    <dgm:pt modelId="{0D65398E-0719-474F-BA51-502F5E8A32AE}" type="pres">
      <dgm:prSet presAssocID="{779AD618-B541-41EF-9FEA-F15A221B4000}" presName="thickLine" presStyleLbl="alignNode1" presStyleIdx="5" presStyleCnt="6"/>
      <dgm:spPr/>
    </dgm:pt>
    <dgm:pt modelId="{39865702-7E95-4285-BB20-4FB2DC52C2D3}" type="pres">
      <dgm:prSet presAssocID="{779AD618-B541-41EF-9FEA-F15A221B4000}" presName="horz1" presStyleCnt="0"/>
      <dgm:spPr/>
    </dgm:pt>
    <dgm:pt modelId="{1B115333-D8E8-4848-A10E-102CA95290B8}" type="pres">
      <dgm:prSet presAssocID="{779AD618-B541-41EF-9FEA-F15A221B4000}" presName="tx1" presStyleLbl="revTx" presStyleIdx="5" presStyleCnt="6"/>
      <dgm:spPr/>
    </dgm:pt>
    <dgm:pt modelId="{90A5DA00-33AA-4F1E-86B1-ED7AE29A059A}" type="pres">
      <dgm:prSet presAssocID="{779AD618-B541-41EF-9FEA-F15A221B4000}" presName="vert1" presStyleCnt="0"/>
      <dgm:spPr/>
    </dgm:pt>
  </dgm:ptLst>
  <dgm:cxnLst>
    <dgm:cxn modelId="{812AA418-5C38-415D-87F7-6A28089A3ABD}" srcId="{DDC585CF-152B-4715-ABAB-9AAD94329AF0}" destId="{779AD618-B541-41EF-9FEA-F15A221B4000}" srcOrd="5" destOrd="0" parTransId="{7E690066-343B-4848-A389-793722D443D9}" sibTransId="{2A197466-A078-43CE-B4A7-AD5FB4B70F48}"/>
    <dgm:cxn modelId="{389FA654-5C59-43D8-87FE-BE345538D414}" type="presOf" srcId="{779AD618-B541-41EF-9FEA-F15A221B4000}" destId="{1B115333-D8E8-4848-A10E-102CA95290B8}" srcOrd="0" destOrd="0" presId="urn:microsoft.com/office/officeart/2008/layout/LinedList"/>
    <dgm:cxn modelId="{95CF285B-2FD1-460E-8538-E8CCFC07C359}" type="presOf" srcId="{D4D8C3E6-0AD9-4234-98A1-2A0CF019745E}" destId="{A4B9ABAA-F0B5-48B6-8CCE-CE89791FB4D2}" srcOrd="0" destOrd="0" presId="urn:microsoft.com/office/officeart/2008/layout/LinedList"/>
    <dgm:cxn modelId="{85304D66-9C07-433E-BCF2-1759795FFABB}" srcId="{DDC585CF-152B-4715-ABAB-9AAD94329AF0}" destId="{D4D8C3E6-0AD9-4234-98A1-2A0CF019745E}" srcOrd="2" destOrd="0" parTransId="{AA32DD75-28BC-4B7A-B6A0-9A0ED9C05546}" sibTransId="{AF86ED8C-5584-4B17-A438-CA5E5B42409F}"/>
    <dgm:cxn modelId="{3130C96A-3C9A-40B3-8757-AF234249D097}" type="presOf" srcId="{B83F09FD-92CB-43AB-A70F-660F67A79380}" destId="{D94FB535-AA58-4F99-A092-C1E64FC5DC53}" srcOrd="0" destOrd="0" presId="urn:microsoft.com/office/officeart/2008/layout/LinedList"/>
    <dgm:cxn modelId="{51418A70-AF57-4685-AD26-757AF034AE7E}" type="presOf" srcId="{DDC585CF-152B-4715-ABAB-9AAD94329AF0}" destId="{ED9F9356-F1E1-4A0B-8FD8-55CC2F2DDDFE}" srcOrd="0" destOrd="0" presId="urn:microsoft.com/office/officeart/2008/layout/LinedList"/>
    <dgm:cxn modelId="{49BDD97D-B853-4A0A-93EB-6696A18D0FCC}" type="presOf" srcId="{64AD8277-8ECA-4048-BF60-52D2D112B13D}" destId="{65B0F027-DA07-4D91-BF21-771BB34AE8E3}" srcOrd="0" destOrd="0" presId="urn:microsoft.com/office/officeart/2008/layout/LinedList"/>
    <dgm:cxn modelId="{5027319C-F537-4A36-9971-1B0213666179}" srcId="{DDC585CF-152B-4715-ABAB-9AAD94329AF0}" destId="{5526D198-2C8D-4122-92DA-5CE242C2756B}" srcOrd="3" destOrd="0" parTransId="{323A4DD7-B733-43A7-91E9-28074A210A31}" sibTransId="{C3D1D54B-C933-4F5B-AB49-2695E4EB1E79}"/>
    <dgm:cxn modelId="{C8909CAE-BA51-482B-A262-DF2191AAF3A3}" srcId="{DDC585CF-152B-4715-ABAB-9AAD94329AF0}" destId="{B83F09FD-92CB-43AB-A70F-660F67A79380}" srcOrd="1" destOrd="0" parTransId="{9D7AAD6E-46C2-4CEB-B2D1-9B614AD40577}" sibTransId="{A2A891C4-896F-42CC-991C-65068994CE4E}"/>
    <dgm:cxn modelId="{840611CC-AA3F-4756-AAA4-8159C620EDF9}" srcId="{DDC585CF-152B-4715-ABAB-9AAD94329AF0}" destId="{DC791BA9-095F-4B9D-AA0D-BF04C309995B}" srcOrd="4" destOrd="0" parTransId="{890CCAB6-70E2-4B7D-9DB0-12EAFBA134BF}" sibTransId="{6D8FBC19-174A-428A-AE9A-FCCD6DD9CEDA}"/>
    <dgm:cxn modelId="{66490FCD-3FA1-4254-8CD4-8599FFF5AE6E}" srcId="{DDC585CF-152B-4715-ABAB-9AAD94329AF0}" destId="{64AD8277-8ECA-4048-BF60-52D2D112B13D}" srcOrd="0" destOrd="0" parTransId="{DBDCFA4F-DBC4-4566-96E3-9154F9C3F76E}" sibTransId="{DE595BF0-0D57-42EA-AFEA-2B72EB7CA1F9}"/>
    <dgm:cxn modelId="{08C769D8-5EAB-4424-9084-DDDBCB40A142}" type="presOf" srcId="{5526D198-2C8D-4122-92DA-5CE242C2756B}" destId="{00DA1512-BB90-43DE-AE71-D49615C88FBD}" srcOrd="0" destOrd="0" presId="urn:microsoft.com/office/officeart/2008/layout/LinedList"/>
    <dgm:cxn modelId="{268652EF-7A92-480D-A0A9-90414B1F5758}" type="presOf" srcId="{DC791BA9-095F-4B9D-AA0D-BF04C309995B}" destId="{8765EBD1-EA2D-45E4-AE6E-7963164EB2D7}" srcOrd="0" destOrd="0" presId="urn:microsoft.com/office/officeart/2008/layout/LinedList"/>
    <dgm:cxn modelId="{AE34680D-F14D-40C0-B0A4-7B9B349FBA90}" type="presParOf" srcId="{ED9F9356-F1E1-4A0B-8FD8-55CC2F2DDDFE}" destId="{3AE00611-4751-41A0-A497-CFF0AD8AADFE}" srcOrd="0" destOrd="0" presId="urn:microsoft.com/office/officeart/2008/layout/LinedList"/>
    <dgm:cxn modelId="{781E5F3C-A29B-4F8D-A033-9124DD2E6ACC}" type="presParOf" srcId="{ED9F9356-F1E1-4A0B-8FD8-55CC2F2DDDFE}" destId="{8441A190-8965-4581-948F-94080D0FA41E}" srcOrd="1" destOrd="0" presId="urn:microsoft.com/office/officeart/2008/layout/LinedList"/>
    <dgm:cxn modelId="{F1A52B96-42FD-4C0E-91A1-4493545E52F5}" type="presParOf" srcId="{8441A190-8965-4581-948F-94080D0FA41E}" destId="{65B0F027-DA07-4D91-BF21-771BB34AE8E3}" srcOrd="0" destOrd="0" presId="urn:microsoft.com/office/officeart/2008/layout/LinedList"/>
    <dgm:cxn modelId="{CDE36EE8-7FD1-4A8A-8A95-E90937DD681C}" type="presParOf" srcId="{8441A190-8965-4581-948F-94080D0FA41E}" destId="{9B891518-792B-408C-A987-03552BB3583C}" srcOrd="1" destOrd="0" presId="urn:microsoft.com/office/officeart/2008/layout/LinedList"/>
    <dgm:cxn modelId="{34F0CC52-B82F-472B-BE8B-4640C1D3557A}" type="presParOf" srcId="{ED9F9356-F1E1-4A0B-8FD8-55CC2F2DDDFE}" destId="{6DB4EBC0-40D2-419A-AE70-F9B4AF3D40B0}" srcOrd="2" destOrd="0" presId="urn:microsoft.com/office/officeart/2008/layout/LinedList"/>
    <dgm:cxn modelId="{1F6C387A-4759-40E7-B95F-D2D77B5B2827}" type="presParOf" srcId="{ED9F9356-F1E1-4A0B-8FD8-55CC2F2DDDFE}" destId="{0F286648-C22E-4B90-854A-2E587092E5B3}" srcOrd="3" destOrd="0" presId="urn:microsoft.com/office/officeart/2008/layout/LinedList"/>
    <dgm:cxn modelId="{46DA5100-EA64-45BD-BC50-F19C61D7D346}" type="presParOf" srcId="{0F286648-C22E-4B90-854A-2E587092E5B3}" destId="{D94FB535-AA58-4F99-A092-C1E64FC5DC53}" srcOrd="0" destOrd="0" presId="urn:microsoft.com/office/officeart/2008/layout/LinedList"/>
    <dgm:cxn modelId="{95B1C360-C99C-4559-BAF6-9A82144F8F8B}" type="presParOf" srcId="{0F286648-C22E-4B90-854A-2E587092E5B3}" destId="{3D0A720D-DD97-4851-8FE7-829092FFEE33}" srcOrd="1" destOrd="0" presId="urn:microsoft.com/office/officeart/2008/layout/LinedList"/>
    <dgm:cxn modelId="{FAD5F950-047D-459B-A5D9-5DCEA0A62298}" type="presParOf" srcId="{ED9F9356-F1E1-4A0B-8FD8-55CC2F2DDDFE}" destId="{5BFD657F-C925-40C2-8ABA-3F8EC35CC6A7}" srcOrd="4" destOrd="0" presId="urn:microsoft.com/office/officeart/2008/layout/LinedList"/>
    <dgm:cxn modelId="{BAA569F4-AB72-4885-BA5C-0E236F8A8E33}" type="presParOf" srcId="{ED9F9356-F1E1-4A0B-8FD8-55CC2F2DDDFE}" destId="{611495A2-4B2C-423B-9480-5CB681C530CA}" srcOrd="5" destOrd="0" presId="urn:microsoft.com/office/officeart/2008/layout/LinedList"/>
    <dgm:cxn modelId="{0B619137-39F6-4D5B-9F06-3399DB41D86F}" type="presParOf" srcId="{611495A2-4B2C-423B-9480-5CB681C530CA}" destId="{A4B9ABAA-F0B5-48B6-8CCE-CE89791FB4D2}" srcOrd="0" destOrd="0" presId="urn:microsoft.com/office/officeart/2008/layout/LinedList"/>
    <dgm:cxn modelId="{CD225161-0A7D-4D29-803E-26AD74B77924}" type="presParOf" srcId="{611495A2-4B2C-423B-9480-5CB681C530CA}" destId="{80DAE7CC-46F2-452B-AE50-8D13304A0A58}" srcOrd="1" destOrd="0" presId="urn:microsoft.com/office/officeart/2008/layout/LinedList"/>
    <dgm:cxn modelId="{A3BC7F43-31D7-40E2-A8F4-70ABFFEC4740}" type="presParOf" srcId="{ED9F9356-F1E1-4A0B-8FD8-55CC2F2DDDFE}" destId="{FBC9BE74-606E-4192-9A46-1121084BDBA6}" srcOrd="6" destOrd="0" presId="urn:microsoft.com/office/officeart/2008/layout/LinedList"/>
    <dgm:cxn modelId="{57209D4D-ECF1-40F5-878B-E4528915FD44}" type="presParOf" srcId="{ED9F9356-F1E1-4A0B-8FD8-55CC2F2DDDFE}" destId="{8B70C928-8415-45FF-9099-4044BE5E7BF3}" srcOrd="7" destOrd="0" presId="urn:microsoft.com/office/officeart/2008/layout/LinedList"/>
    <dgm:cxn modelId="{350F8DB9-0E77-41DA-8D6B-BEB879CAC588}" type="presParOf" srcId="{8B70C928-8415-45FF-9099-4044BE5E7BF3}" destId="{00DA1512-BB90-43DE-AE71-D49615C88FBD}" srcOrd="0" destOrd="0" presId="urn:microsoft.com/office/officeart/2008/layout/LinedList"/>
    <dgm:cxn modelId="{BB425FC9-E017-49A7-A323-EF4BAE83C6E0}" type="presParOf" srcId="{8B70C928-8415-45FF-9099-4044BE5E7BF3}" destId="{5751D65D-B78D-4FA3-82D5-1F40F6E5B218}" srcOrd="1" destOrd="0" presId="urn:microsoft.com/office/officeart/2008/layout/LinedList"/>
    <dgm:cxn modelId="{F523E1E4-5CCC-484E-8AE8-76DD06102B4F}" type="presParOf" srcId="{ED9F9356-F1E1-4A0B-8FD8-55CC2F2DDDFE}" destId="{EBF5226E-751E-48AF-A0D9-69A36AC8BBDD}" srcOrd="8" destOrd="0" presId="urn:microsoft.com/office/officeart/2008/layout/LinedList"/>
    <dgm:cxn modelId="{8F4F46F9-FA83-4BC4-9371-AFD812DC6BD4}" type="presParOf" srcId="{ED9F9356-F1E1-4A0B-8FD8-55CC2F2DDDFE}" destId="{5ABE877C-525B-4FC1-B64A-98349A145327}" srcOrd="9" destOrd="0" presId="urn:microsoft.com/office/officeart/2008/layout/LinedList"/>
    <dgm:cxn modelId="{8CA45D6D-797C-441F-9E01-32F9B4C22C5B}" type="presParOf" srcId="{5ABE877C-525B-4FC1-B64A-98349A145327}" destId="{8765EBD1-EA2D-45E4-AE6E-7963164EB2D7}" srcOrd="0" destOrd="0" presId="urn:microsoft.com/office/officeart/2008/layout/LinedList"/>
    <dgm:cxn modelId="{A1CF219E-E0A2-47B4-86C3-989555D2377C}" type="presParOf" srcId="{5ABE877C-525B-4FC1-B64A-98349A145327}" destId="{923CB386-C276-42AC-972E-B3C3165DFCEC}" srcOrd="1" destOrd="0" presId="urn:microsoft.com/office/officeart/2008/layout/LinedList"/>
    <dgm:cxn modelId="{3D7E43A4-23A6-4417-B686-B9A1ADFCE172}" type="presParOf" srcId="{ED9F9356-F1E1-4A0B-8FD8-55CC2F2DDDFE}" destId="{0D65398E-0719-474F-BA51-502F5E8A32AE}" srcOrd="10" destOrd="0" presId="urn:microsoft.com/office/officeart/2008/layout/LinedList"/>
    <dgm:cxn modelId="{9D18F002-334D-4961-B1E6-2614639610AC}" type="presParOf" srcId="{ED9F9356-F1E1-4A0B-8FD8-55CC2F2DDDFE}" destId="{39865702-7E95-4285-BB20-4FB2DC52C2D3}" srcOrd="11" destOrd="0" presId="urn:microsoft.com/office/officeart/2008/layout/LinedList"/>
    <dgm:cxn modelId="{063559EE-12B5-4106-866D-37438671046A}" type="presParOf" srcId="{39865702-7E95-4285-BB20-4FB2DC52C2D3}" destId="{1B115333-D8E8-4848-A10E-102CA95290B8}" srcOrd="0" destOrd="0" presId="urn:microsoft.com/office/officeart/2008/layout/LinedList"/>
    <dgm:cxn modelId="{BF4C4569-5884-4AA8-A59A-FB11B59C0563}" type="presParOf" srcId="{39865702-7E95-4285-BB20-4FB2DC52C2D3}" destId="{90A5DA00-33AA-4F1E-86B1-ED7AE29A05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Layer </a:t>
          </a:r>
          <a:r>
            <a:rPr lang="ko-KR" altLang="en-US" sz="1200" kern="1200" dirty="0"/>
            <a:t>개수가 </a:t>
          </a:r>
          <a:r>
            <a:rPr lang="en-US" altLang="ko-KR" sz="1200" kern="1200" dirty="0"/>
            <a:t>100</a:t>
          </a:r>
          <a:r>
            <a:rPr lang="ko-KR" altLang="en-US" sz="1200" kern="1200" dirty="0"/>
            <a:t>개를 넘어가는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깊은 </a:t>
          </a:r>
          <a:r>
            <a:rPr lang="en-US" altLang="ko-KR" sz="1200" kern="1200" dirty="0"/>
            <a:t>CNN </a:t>
          </a:r>
          <a:r>
            <a:rPr lang="ko-KR" altLang="en-US" sz="1200" kern="1200" dirty="0"/>
            <a:t>모델들이 발표되면서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그와 동시에 깊은 </a:t>
          </a:r>
          <a:r>
            <a:rPr lang="en-US" altLang="ko-KR" sz="1200" kern="1200" dirty="0"/>
            <a:t>CNN </a:t>
          </a:r>
          <a:r>
            <a:rPr lang="ko-KR" altLang="en-US" sz="1200" kern="1200" dirty="0"/>
            <a:t>모델들의 문제점인 </a:t>
          </a:r>
          <a:r>
            <a:rPr lang="en-US" altLang="ko-KR" sz="1200" kern="1200" dirty="0"/>
            <a:t>“Vanishing Gradient” </a:t>
          </a:r>
          <a:r>
            <a:rPr lang="ko-KR" altLang="en-US" sz="1200" kern="1200" dirty="0"/>
            <a:t>문제가 대두되었다</a:t>
          </a:r>
          <a:r>
            <a:rPr lang="en-US" altLang="ko-KR" sz="1200" kern="1200" dirty="0"/>
            <a:t>.</a:t>
          </a:r>
          <a:r>
            <a:rPr lang="ko-KR" altLang="en-US" sz="1200" kern="1200" dirty="0"/>
            <a:t> </a:t>
          </a:r>
          <a:endParaRPr lang="en-US" sz="1200" kern="1200" dirty="0"/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Vanishing Gradient</a:t>
          </a:r>
          <a:r>
            <a:rPr lang="ko-KR" altLang="en-US" sz="1200" kern="1200" dirty="0"/>
            <a:t>란</a:t>
          </a:r>
          <a:r>
            <a:rPr lang="en-US" altLang="ko-KR" sz="1200" kern="1200" dirty="0"/>
            <a:t>, </a:t>
          </a:r>
          <a:r>
            <a:rPr lang="ko-KR" altLang="en-US" sz="1200" kern="1200" dirty="0" err="1"/>
            <a:t>역전파</a:t>
          </a:r>
          <a:r>
            <a:rPr lang="ko-KR" altLang="en-US" sz="1200" kern="1200" dirty="0"/>
            <a:t> 과정에서 입력층으로 갈수록 기울기가 점차 작아지는 현상을 말한다</a:t>
          </a:r>
          <a:r>
            <a:rPr lang="en-US" altLang="ko-KR" sz="1200" kern="1200" dirty="0"/>
            <a:t>.</a:t>
          </a:r>
          <a:r>
            <a:rPr lang="ko-KR" altLang="en-US" sz="1200" kern="1200" dirty="0"/>
            <a:t> </a:t>
          </a:r>
          <a:endParaRPr lang="en-US" sz="1200" kern="1200" dirty="0"/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이를 해결하고자 다양한 방법들이 연구되었는데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그 중 하나는 활성화 함수로 </a:t>
          </a:r>
          <a:r>
            <a:rPr lang="en-US" altLang="ko-KR" sz="1200" kern="1200" dirty="0" err="1"/>
            <a:t>ReLU</a:t>
          </a:r>
          <a:r>
            <a:rPr lang="en-US" altLang="ko-KR" sz="1200" kern="1200" dirty="0"/>
            <a:t> </a:t>
          </a:r>
          <a:r>
            <a:rPr lang="ko-KR" altLang="en-US" sz="1200" kern="1200" dirty="0"/>
            <a:t>함수를 사용하는 것이었다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기존에는</a:t>
          </a:r>
          <a:r>
            <a:rPr lang="en-US" altLang="ko-KR" sz="1200" kern="1200" dirty="0"/>
            <a:t> sigmoid </a:t>
          </a:r>
          <a:r>
            <a:rPr lang="ko-KR" altLang="en-US" sz="1200" kern="1200" dirty="0"/>
            <a:t>함수를 사용하여</a:t>
          </a:r>
          <a:r>
            <a:rPr lang="en-US" altLang="ko-KR" sz="1200" kern="1200" dirty="0"/>
            <a:t>, </a:t>
          </a:r>
          <a:r>
            <a:rPr lang="ko-KR" altLang="en-US" sz="1200" kern="1200" dirty="0" err="1"/>
            <a:t>역전파</a:t>
          </a:r>
          <a:r>
            <a:rPr lang="ko-KR" altLang="en-US" sz="1200" kern="1200" dirty="0"/>
            <a:t> 과정에서 이 함수의 </a:t>
          </a:r>
          <a:r>
            <a:rPr lang="ko-KR" altLang="en-US" sz="1200" kern="1200" dirty="0" err="1"/>
            <a:t>미분값을</a:t>
          </a:r>
          <a:r>
            <a:rPr lang="ko-KR" altLang="en-US" sz="1200" kern="1200" dirty="0"/>
            <a:t> 계속 곱해 나가는 형식이었는데</a:t>
          </a:r>
          <a:r>
            <a:rPr lang="en-US" altLang="ko-KR" sz="1200" kern="1200" dirty="0"/>
            <a:t>,</a:t>
          </a:r>
          <a:endParaRPr lang="en-US" sz="1200" kern="1200" dirty="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최대값이 </a:t>
          </a:r>
          <a:r>
            <a:rPr lang="en-US" altLang="ko-KR" sz="1200" kern="1200" dirty="0"/>
            <a:t>0.25</a:t>
          </a:r>
          <a:r>
            <a:rPr lang="ko-KR" altLang="en-US" sz="1200" kern="1200" dirty="0"/>
            <a:t>에 불과할 뿐더러 양 끝으로 갈수록 </a:t>
          </a:r>
          <a:r>
            <a:rPr lang="en-US" altLang="ko-KR" sz="1200" kern="1200" dirty="0"/>
            <a:t>0</a:t>
          </a:r>
          <a:r>
            <a:rPr lang="ko-KR" altLang="en-US" sz="1200" kern="1200" dirty="0"/>
            <a:t>에 가까워지는 터라 역전파를 진행할수록 </a:t>
          </a:r>
          <a:r>
            <a:rPr lang="en-US" altLang="ko-KR" sz="1200" kern="1200" dirty="0"/>
            <a:t>Gradient</a:t>
          </a:r>
          <a:r>
            <a:rPr lang="ko-KR" altLang="en-US" sz="1200" kern="1200" dirty="0"/>
            <a:t>가 많이 손실되는 것이 문제였다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이에 대한 해결책으로 제시된 것이 </a:t>
          </a:r>
          <a:r>
            <a:rPr lang="en-US" altLang="ko-KR" sz="1200" kern="1200" dirty="0" err="1"/>
            <a:t>ReLU</a:t>
          </a:r>
          <a:r>
            <a:rPr lang="en-US" altLang="ko-KR" sz="1200" kern="1200" dirty="0"/>
            <a:t> </a:t>
          </a:r>
          <a:r>
            <a:rPr lang="ko-KR" altLang="en-US" sz="1200" kern="1200" dirty="0"/>
            <a:t>함수였고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실제로 적용한 결과</a:t>
          </a:r>
          <a:r>
            <a:rPr lang="en-US" altLang="ko-KR" sz="1200" kern="1200" dirty="0"/>
            <a:t>, Gradient </a:t>
          </a:r>
          <a:r>
            <a:rPr lang="ko-KR" altLang="en-US" sz="1200" kern="1200" dirty="0"/>
            <a:t>손실을 많이 방지할 수 있었다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717747"/>
        <a:ext cx="11535697" cy="3433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CNN</a:t>
          </a:r>
          <a:r>
            <a:rPr lang="ko-KR" altLang="en-US" sz="1200" kern="1200" dirty="0"/>
            <a:t>의 </a:t>
          </a:r>
          <a:r>
            <a:rPr lang="en-US" altLang="ko-KR" sz="1200" kern="1200" dirty="0"/>
            <a:t>feature map</a:t>
          </a:r>
          <a:r>
            <a:rPr lang="ko-KR" altLang="en-US" sz="1200" kern="1200" dirty="0"/>
            <a:t>들이 많아질수록 </a:t>
          </a:r>
          <a:r>
            <a:rPr lang="en-US" altLang="ko-KR" sz="1200" kern="1200" dirty="0"/>
            <a:t>Parameter </a:t>
          </a:r>
          <a:r>
            <a:rPr lang="ko-KR" altLang="en-US" sz="1200" kern="1200" dirty="0"/>
            <a:t>수도 증가하게 되는데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이 경우 </a:t>
          </a:r>
          <a:r>
            <a:rPr lang="en-US" altLang="ko-KR" sz="1200" kern="1200" dirty="0"/>
            <a:t>overfitting</a:t>
          </a:r>
          <a:r>
            <a:rPr lang="ko-KR" altLang="en-US" sz="1200" kern="1200" dirty="0"/>
            <a:t>이 발생할 가능성이 있다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때문에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일반적으로는 </a:t>
          </a:r>
          <a:r>
            <a:rPr lang="en-US" altLang="ko-KR" sz="1200" kern="1200" dirty="0"/>
            <a:t>max pooling</a:t>
          </a:r>
          <a:r>
            <a:rPr lang="ko-KR" altLang="en-US" sz="1200" kern="1200" dirty="0"/>
            <a:t>을 적용하여 크기를 줄이게 되는데</a:t>
          </a:r>
          <a:r>
            <a:rPr lang="en-US" altLang="ko-KR" sz="1200" kern="1200" dirty="0"/>
            <a:t>, kernel</a:t>
          </a:r>
          <a:r>
            <a:rPr lang="ko-KR" altLang="en-US" sz="1200" kern="1200" dirty="0"/>
            <a:t>의 </a:t>
          </a:r>
          <a:r>
            <a:rPr lang="en-US" altLang="ko-KR" sz="1200" kern="1200" dirty="0"/>
            <a:t>max </a:t>
          </a:r>
          <a:r>
            <a:rPr lang="ko-KR" altLang="en-US" sz="1200" kern="1200" dirty="0"/>
            <a:t>값이 그 </a:t>
          </a:r>
          <a:r>
            <a:rPr lang="en-US" altLang="ko-KR" sz="1200" kern="1200" dirty="0"/>
            <a:t>kernel</a:t>
          </a:r>
          <a:r>
            <a:rPr lang="ko-KR" altLang="en-US" sz="1200" kern="1200" dirty="0"/>
            <a:t>의 </a:t>
          </a:r>
          <a:r>
            <a:rPr lang="en-US" altLang="ko-KR" sz="1200" kern="1200" dirty="0"/>
            <a:t>feature</a:t>
          </a:r>
          <a:r>
            <a:rPr lang="ko-KR" altLang="en-US" sz="1200" kern="1200" dirty="0"/>
            <a:t>를 가장 잘 나타내기 때문이다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하지만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가 많아질수록</a:t>
          </a:r>
          <a:r>
            <a:rPr lang="en-US" altLang="ko-KR" sz="1200" kern="1200" dirty="0"/>
            <a:t>(</a:t>
          </a:r>
          <a:r>
            <a:rPr lang="ko-KR" altLang="en-US" sz="1200" kern="1200" dirty="0"/>
            <a:t>깊어질수록</a:t>
          </a:r>
          <a:r>
            <a:rPr lang="en-US" altLang="ko-KR" sz="1200" kern="1200" dirty="0"/>
            <a:t>) feature</a:t>
          </a:r>
          <a:r>
            <a:rPr lang="ko-KR" altLang="en-US" sz="1200" kern="1200" dirty="0"/>
            <a:t>들이 포함하는 정보가 더욱 </a:t>
          </a:r>
          <a:r>
            <a:rPr lang="ko-KR" altLang="en-US" sz="1200" kern="1200" dirty="0" err="1"/>
            <a:t>중요해지는데</a:t>
          </a:r>
          <a:r>
            <a:rPr lang="en-US" altLang="ko-KR" sz="1200" kern="1200" dirty="0"/>
            <a:t>,</a:t>
          </a:r>
          <a:endParaRPr lang="en-US" sz="1200" kern="1200" dirty="0"/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Max pooling</a:t>
          </a:r>
          <a:r>
            <a:rPr lang="ko-KR" altLang="en-US" sz="1200" kern="1200" dirty="0"/>
            <a:t>을 사용할 경우</a:t>
          </a:r>
          <a:r>
            <a:rPr lang="en-US" altLang="ko-KR" sz="1200" kern="1200" dirty="0"/>
            <a:t> </a:t>
          </a:r>
          <a:r>
            <a:rPr lang="ko-KR" altLang="en-US" sz="1200" kern="1200" dirty="0"/>
            <a:t>이 미세한 </a:t>
          </a:r>
          <a:r>
            <a:rPr lang="en-US" altLang="ko-KR" sz="1200" kern="1200" dirty="0"/>
            <a:t>feature</a:t>
          </a:r>
          <a:r>
            <a:rPr lang="ko-KR" altLang="en-US" sz="1200" kern="1200" dirty="0"/>
            <a:t>들의 정보가 사라질 수 있다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따라서</a:t>
          </a:r>
          <a:r>
            <a:rPr lang="en-US" altLang="ko-KR" sz="1200" kern="1200" dirty="0"/>
            <a:t>, Conv</a:t>
          </a:r>
          <a:r>
            <a:rPr lang="ko-KR" altLang="en-US" sz="1200" kern="1200" dirty="0"/>
            <a:t>의 </a:t>
          </a:r>
          <a:r>
            <a:rPr lang="en-US" altLang="ko-KR" sz="1200" kern="1200" dirty="0"/>
            <a:t>stride</a:t>
          </a:r>
          <a:r>
            <a:rPr lang="ko-KR" altLang="en-US" sz="1200" kern="1200" dirty="0"/>
            <a:t>를 늘리는 방식으로 크기를 축소함으로써 </a:t>
          </a:r>
          <a:r>
            <a:rPr lang="en-US" altLang="ko-KR" sz="1200" kern="1200" dirty="0"/>
            <a:t>feature</a:t>
          </a:r>
          <a:r>
            <a:rPr lang="ko-KR" altLang="en-US" sz="1200" kern="1200" dirty="0"/>
            <a:t>가 사라지는 것을 방지한다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여기서는 </a:t>
          </a:r>
          <a:r>
            <a:rPr lang="en-US" altLang="ko-KR" sz="1200" kern="1200" dirty="0">
              <a:solidFill>
                <a:srgbClr val="FF0000"/>
              </a:solidFill>
            </a:rPr>
            <a:t>stride 2,</a:t>
          </a:r>
          <a:r>
            <a:rPr lang="ko-KR" altLang="en-US" sz="1200" kern="1200" dirty="0">
              <a:solidFill>
                <a:srgbClr val="FF0000"/>
              </a:solidFill>
            </a:rPr>
            <a:t> </a:t>
          </a:r>
          <a:r>
            <a:rPr lang="en-US" altLang="ko-KR" sz="1200" kern="1200" dirty="0">
              <a:solidFill>
                <a:srgbClr val="FF0000"/>
              </a:solidFill>
            </a:rPr>
            <a:t>7*7 Conv</a:t>
          </a:r>
          <a:r>
            <a:rPr lang="en-US" altLang="ko-KR" sz="1200" kern="1200" dirty="0"/>
            <a:t> &amp;</a:t>
          </a:r>
          <a:r>
            <a:rPr lang="ko-KR" altLang="en-US" sz="1200" kern="1200" dirty="0"/>
            <a:t> </a:t>
          </a:r>
          <a:r>
            <a:rPr lang="en-US" altLang="ko-KR" sz="1200" kern="1200" dirty="0">
              <a:solidFill>
                <a:srgbClr val="0070C0"/>
              </a:solidFill>
            </a:rPr>
            <a:t>stride 2,</a:t>
          </a:r>
          <a:r>
            <a:rPr lang="ko-KR" altLang="en-US" sz="1200" kern="1200" dirty="0">
              <a:solidFill>
                <a:srgbClr val="0070C0"/>
              </a:solidFill>
            </a:rPr>
            <a:t> </a:t>
          </a:r>
          <a:r>
            <a:rPr lang="en-US" altLang="ko-KR" sz="1200" kern="1200" dirty="0">
              <a:solidFill>
                <a:srgbClr val="0070C0"/>
              </a:solidFill>
            </a:rPr>
            <a:t>3*3 Max</a:t>
          </a:r>
          <a:r>
            <a:rPr lang="ko-KR" altLang="en-US" sz="1200" kern="1200" dirty="0">
              <a:solidFill>
                <a:srgbClr val="0070C0"/>
              </a:solidFill>
            </a:rPr>
            <a:t> </a:t>
          </a:r>
          <a:r>
            <a:rPr lang="en-US" altLang="ko-KR" sz="1200" kern="1200" dirty="0" err="1">
              <a:solidFill>
                <a:srgbClr val="0070C0"/>
              </a:solidFill>
            </a:rPr>
            <a:t>poolng</a:t>
          </a:r>
          <a:r>
            <a:rPr lang="ko-KR" altLang="en-US" sz="1200" kern="1200" dirty="0"/>
            <a:t>을 적용하였다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717747"/>
        <a:ext cx="11535697" cy="3433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선행 </a:t>
          </a:r>
          <a:r>
            <a:rPr lang="en-US" altLang="ko-KR" sz="1200" kern="1200" dirty="0"/>
            <a:t>Dense Block</a:t>
          </a:r>
          <a:r>
            <a:rPr lang="ko-KR" altLang="en-US" sz="1200" kern="1200" dirty="0"/>
            <a:t>의 </a:t>
          </a:r>
          <a:r>
            <a:rPr lang="en-US" altLang="ko-KR" sz="1200" kern="1200" dirty="0"/>
            <a:t>output</a:t>
          </a:r>
          <a:r>
            <a:rPr lang="ko-KR" altLang="en-US" sz="1200" kern="1200" dirty="0"/>
            <a:t>과 후행 </a:t>
          </a:r>
          <a:r>
            <a:rPr lang="en-US" altLang="ko-KR" sz="1200" kern="1200" dirty="0"/>
            <a:t>Dense Block</a:t>
          </a:r>
          <a:r>
            <a:rPr lang="ko-KR" altLang="en-US" sz="1200" kern="1200" dirty="0"/>
            <a:t>의 </a:t>
          </a:r>
          <a:r>
            <a:rPr lang="en-US" altLang="ko-KR" sz="1200" kern="1200" dirty="0"/>
            <a:t>input </a:t>
          </a:r>
          <a:r>
            <a:rPr lang="ko-KR" altLang="en-US" sz="1200" kern="1200" dirty="0"/>
            <a:t>크기를 맞춰주는 </a:t>
          </a:r>
          <a:r>
            <a:rPr lang="en-US" altLang="ko-KR" sz="1200" kern="1200" dirty="0"/>
            <a:t>down-sampling layer</a:t>
          </a:r>
          <a:endParaRPr lang="en-US" sz="1200" kern="1200" dirty="0"/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solidFill>
                <a:srgbClr val="FF0000"/>
              </a:solidFill>
            </a:rPr>
            <a:t>Batch Normalization Layer</a:t>
          </a:r>
          <a:r>
            <a:rPr lang="en-US" altLang="ko-KR" sz="1200" kern="1200" dirty="0"/>
            <a:t> &amp; </a:t>
          </a:r>
          <a:r>
            <a:rPr lang="en-US" altLang="ko-KR" sz="1200" kern="1200" dirty="0">
              <a:solidFill>
                <a:srgbClr val="00B050"/>
              </a:solidFill>
            </a:rPr>
            <a:t>1*1 Convolution Layer</a:t>
          </a:r>
          <a:r>
            <a:rPr lang="en-US" altLang="ko-KR" sz="1200" kern="1200" dirty="0"/>
            <a:t> &amp; </a:t>
          </a:r>
          <a:r>
            <a:rPr lang="en-US" altLang="ko-KR" sz="1200" kern="1200" dirty="0">
              <a:solidFill>
                <a:srgbClr val="0070C0"/>
              </a:solidFill>
            </a:rPr>
            <a:t>2*2 Average pooling Layer</a:t>
          </a:r>
          <a:endParaRPr lang="en-US" sz="1200" kern="1200" dirty="0"/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그 결과 </a:t>
          </a:r>
          <a:r>
            <a:rPr lang="en-US" altLang="ko-KR" sz="1200" kern="1200" dirty="0"/>
            <a:t>Feature Map</a:t>
          </a:r>
          <a:r>
            <a:rPr lang="ko-KR" altLang="en-US" sz="1200" kern="1200" dirty="0"/>
            <a:t>의 </a:t>
          </a:r>
          <a:r>
            <a:rPr lang="en-US" altLang="ko-KR" sz="1200" kern="1200" dirty="0"/>
            <a:t>size </a:t>
          </a:r>
          <a:r>
            <a:rPr lang="ko-KR" altLang="en-US" sz="1200" kern="1200" dirty="0"/>
            <a:t>및 전체 </a:t>
          </a:r>
          <a:r>
            <a:rPr lang="en-US" altLang="ko-KR" sz="1200" kern="1200" dirty="0"/>
            <a:t>Feature Map </a:t>
          </a:r>
          <a:r>
            <a:rPr lang="ko-KR" altLang="en-US" sz="1200" kern="1200" dirty="0"/>
            <a:t>개수는 반으로 감소</a:t>
          </a:r>
          <a:r>
            <a:rPr lang="en-US" altLang="ko-KR" sz="1200" kern="1200" dirty="0"/>
            <a:t>, ex) 56*56*256 &gt;&gt; 28*28*128</a:t>
          </a:r>
          <a:endParaRPr lang="en-US" sz="1200" kern="1200" dirty="0"/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0" y="1717747"/>
        <a:ext cx="11535697" cy="3433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</a:t>
          </a:r>
          <a:r>
            <a:rPr lang="ko-KR" sz="1200" kern="1200" dirty="0"/>
            <a:t>의 조밀함</a:t>
          </a:r>
          <a:r>
            <a:rPr lang="en-US" sz="1200" kern="1200" dirty="0"/>
            <a:t>(compactness)</a:t>
          </a:r>
          <a:r>
            <a:rPr lang="ko-KR" sz="1200" kern="1200" dirty="0"/>
            <a:t>을 개선하기 위해</a:t>
          </a:r>
          <a:r>
            <a:rPr lang="en-US" sz="1200" kern="1200" dirty="0"/>
            <a:t>, Transition Layer</a:t>
          </a:r>
          <a:r>
            <a:rPr lang="ko-KR" sz="1200" kern="1200" dirty="0"/>
            <a:t>에서 </a:t>
          </a:r>
          <a:r>
            <a:rPr lang="en-US" sz="1200" kern="1200" dirty="0"/>
            <a:t>Feature Map</a:t>
          </a:r>
          <a:r>
            <a:rPr lang="ko-KR" sz="1200" kern="1200" dirty="0"/>
            <a:t>의 개수를 조절</a:t>
          </a:r>
          <a:r>
            <a:rPr lang="en-US" sz="1200" kern="1200" dirty="0"/>
            <a:t>(</a:t>
          </a:r>
          <a:r>
            <a:rPr lang="ko-KR" sz="1200" kern="1200" dirty="0"/>
            <a:t>감소 </a:t>
          </a:r>
          <a:r>
            <a:rPr lang="en-US" sz="1200" kern="1200" dirty="0"/>
            <a:t>or </a:t>
          </a:r>
          <a:r>
            <a:rPr lang="ko-KR" sz="1200" kern="1200" dirty="0"/>
            <a:t>유지</a:t>
          </a:r>
          <a:r>
            <a:rPr lang="en-US" sz="1200" kern="1200" dirty="0"/>
            <a:t>)</a:t>
          </a:r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선행 </a:t>
          </a:r>
          <a:r>
            <a:rPr lang="en-US" sz="1200" kern="1200"/>
            <a:t>Dense Block</a:t>
          </a:r>
          <a:r>
            <a:rPr lang="ko-KR" sz="1200" kern="1200"/>
            <a:t>의 </a:t>
          </a:r>
          <a:r>
            <a:rPr lang="en-US" sz="1200" kern="1200"/>
            <a:t>Output</a:t>
          </a:r>
          <a:r>
            <a:rPr lang="ko-KR" sz="1200" kern="1200"/>
            <a:t>이 </a:t>
          </a:r>
          <a:r>
            <a:rPr lang="en-US" sz="1200" kern="1200"/>
            <a:t>m</a:t>
          </a:r>
          <a:r>
            <a:rPr lang="ko-KR" sz="1200" kern="1200"/>
            <a:t>개의 </a:t>
          </a:r>
          <a:r>
            <a:rPr lang="en-US" sz="1200" kern="1200"/>
            <a:t>Feature Map</a:t>
          </a:r>
          <a:r>
            <a:rPr lang="ko-KR" sz="1200" kern="1200"/>
            <a:t>을 갖고 있다면</a:t>
          </a:r>
          <a:r>
            <a:rPr lang="en-US" sz="1200" kern="1200"/>
            <a:t>,</a:t>
          </a:r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Transition Layer</a:t>
          </a:r>
          <a:r>
            <a:rPr lang="ko-KR" sz="1200" kern="1200" dirty="0"/>
            <a:t>를 통과했을 때는 </a:t>
          </a:r>
          <a:r>
            <a:rPr lang="el-GR" sz="1200" kern="1200" dirty="0"/>
            <a:t>θ</a:t>
          </a:r>
          <a:r>
            <a:rPr lang="en-US" sz="1200" kern="1200" dirty="0"/>
            <a:t>m</a:t>
          </a:r>
          <a:r>
            <a:rPr lang="ko-KR" sz="1200" kern="1200" dirty="0"/>
            <a:t>개의 </a:t>
          </a:r>
          <a:r>
            <a:rPr lang="en-US" sz="1200" kern="1200" dirty="0"/>
            <a:t>Feature Map</a:t>
          </a:r>
          <a:r>
            <a:rPr lang="ko-KR" sz="1200" kern="1200" dirty="0"/>
            <a:t>을 갖게 됨</a:t>
          </a:r>
          <a:r>
            <a:rPr lang="en-US" sz="1200" kern="1200" dirty="0"/>
            <a:t>(0&lt;</a:t>
          </a:r>
          <a:r>
            <a:rPr lang="el-GR" sz="1200" kern="1200" dirty="0"/>
            <a:t>θ</a:t>
          </a:r>
          <a:r>
            <a:rPr lang="en-US" sz="1200" kern="1200" dirty="0"/>
            <a:t>≤1)</a:t>
          </a:r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kern="1200"/>
            <a:t>θ</a:t>
          </a:r>
          <a:r>
            <a:rPr lang="en-US" sz="1200" kern="1200"/>
            <a:t>=1</a:t>
          </a:r>
          <a:r>
            <a:rPr lang="ko-KR" sz="1200" kern="1200"/>
            <a:t>이면</a:t>
          </a:r>
          <a:r>
            <a:rPr lang="en-US" sz="1200" kern="1200"/>
            <a:t>, </a:t>
          </a:r>
          <a:r>
            <a:rPr lang="ko-KR" sz="1200" kern="1200"/>
            <a:t>현상유지</a:t>
          </a:r>
          <a:endParaRPr lang="en-US" sz="1200" kern="120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0&lt;</a:t>
          </a:r>
          <a:r>
            <a:rPr lang="el-GR" sz="1200" kern="1200" dirty="0"/>
            <a:t>θ</a:t>
          </a:r>
          <a:r>
            <a:rPr lang="en-US" sz="1200" kern="1200" dirty="0"/>
            <a:t>&lt;1</a:t>
          </a:r>
          <a:r>
            <a:rPr lang="ko-KR" sz="1200" kern="1200" dirty="0"/>
            <a:t>이면</a:t>
          </a:r>
          <a:r>
            <a:rPr lang="en-US" sz="1200" kern="1200" dirty="0"/>
            <a:t>, </a:t>
          </a:r>
          <a:r>
            <a:rPr lang="ko-KR" sz="1200" kern="1200" dirty="0"/>
            <a:t>이를 </a:t>
          </a:r>
          <a:r>
            <a:rPr lang="en-US" sz="1200" kern="1200" dirty="0" err="1"/>
            <a:t>DenseNet</a:t>
          </a:r>
          <a:r>
            <a:rPr lang="en-US" sz="1200" kern="1200" dirty="0"/>
            <a:t>-C</a:t>
          </a:r>
          <a:r>
            <a:rPr lang="ko-KR" sz="1200" kern="1200" dirty="0"/>
            <a:t>라고 하며</a:t>
          </a:r>
          <a:r>
            <a:rPr lang="en-US" sz="1200" kern="1200" dirty="0"/>
            <a:t>, </a:t>
          </a:r>
          <a:r>
            <a:rPr lang="ko-KR" sz="1200" kern="1200" dirty="0"/>
            <a:t>본 논문에서 실험에 사용된 </a:t>
          </a:r>
          <a:r>
            <a:rPr lang="en-US" sz="1200" kern="1200" dirty="0" err="1"/>
            <a:t>DenseNet</a:t>
          </a:r>
          <a:r>
            <a:rPr lang="en-US" sz="1200" kern="1200" dirty="0"/>
            <a:t>-C</a:t>
          </a:r>
          <a:r>
            <a:rPr lang="ko-KR" sz="1200" kern="1200" dirty="0"/>
            <a:t>는 </a:t>
          </a:r>
          <a:r>
            <a:rPr lang="el-GR" sz="1200" kern="1200" dirty="0"/>
            <a:t>θ</a:t>
          </a:r>
          <a:r>
            <a:rPr lang="en-US" sz="1200" kern="1200" dirty="0"/>
            <a:t>=0.5</a:t>
          </a:r>
          <a:r>
            <a:rPr lang="ko-KR" sz="1200" kern="1200" dirty="0"/>
            <a:t>를 사용</a:t>
          </a:r>
          <a:r>
            <a:rPr lang="en-US" sz="1200" kern="1200" dirty="0"/>
            <a:t>(</a:t>
          </a:r>
          <a:r>
            <a:rPr lang="ko-KR" sz="1200" kern="1200" dirty="0"/>
            <a:t>위 그림의 경우 </a:t>
          </a:r>
          <a:r>
            <a:rPr lang="en-US" sz="1200" kern="1200" dirty="0"/>
            <a:t>256-&gt;128)</a:t>
          </a:r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Bottleneck Layer</a:t>
          </a:r>
          <a:r>
            <a:rPr lang="ko-KR" sz="1200" kern="1200"/>
            <a:t>가 적용된 </a:t>
          </a:r>
          <a:r>
            <a:rPr lang="en-US" sz="1200" kern="1200"/>
            <a:t>DenseNet-C</a:t>
          </a:r>
          <a:r>
            <a:rPr lang="ko-KR" sz="1200" kern="1200"/>
            <a:t>의 경우</a:t>
          </a:r>
          <a:r>
            <a:rPr lang="en-US" sz="1200" kern="1200"/>
            <a:t>, DenseNet-BC</a:t>
          </a:r>
          <a:r>
            <a:rPr lang="ko-KR" sz="1200" kern="1200"/>
            <a:t>라고 칭함</a:t>
          </a:r>
          <a:endParaRPr lang="en-US" sz="1200" kern="1200"/>
        </a:p>
      </dsp:txBody>
      <dsp:txXfrm>
        <a:off x="0" y="1717747"/>
        <a:ext cx="11535697" cy="3433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210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210"/>
          <a:ext cx="11535697" cy="34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Feature</a:t>
          </a:r>
          <a:r>
            <a:rPr lang="ko-KR" altLang="en-US" sz="1200" kern="1200" dirty="0"/>
            <a:t>를 </a:t>
          </a:r>
          <a:r>
            <a:rPr lang="en-US" altLang="ko-KR" sz="1200" kern="1200" dirty="0"/>
            <a:t>1</a:t>
          </a:r>
          <a:r>
            <a:rPr lang="ko-KR" altLang="en-US" sz="1200" kern="1200" dirty="0"/>
            <a:t>차원 벡터로 만들기 위해 </a:t>
          </a:r>
          <a:r>
            <a:rPr lang="en-US" altLang="ko-KR" sz="1200" kern="1200" dirty="0"/>
            <a:t>Global Average Pooling </a:t>
          </a:r>
          <a:r>
            <a:rPr lang="ko-KR" altLang="en-US" sz="1200" kern="1200" dirty="0"/>
            <a:t>적용한다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210"/>
        <a:ext cx="11535697" cy="344624"/>
      </dsp:txXfrm>
    </dsp:sp>
    <dsp:sp modelId="{6DB4EBC0-40D2-419A-AE70-F9B4AF3D40B0}">
      <dsp:nvSpPr>
        <dsp:cNvPr id="0" name=""/>
        <dsp:cNvSpPr/>
      </dsp:nvSpPr>
      <dsp:spPr>
        <a:xfrm>
          <a:off x="0" y="34483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835"/>
          <a:ext cx="11535697" cy="34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기존에는 </a:t>
          </a:r>
          <a:r>
            <a:rPr lang="en-US" altLang="ko-KR" sz="1200" kern="1200" dirty="0"/>
            <a:t>CNN + Fully Connected Layer</a:t>
          </a:r>
          <a:r>
            <a:rPr lang="ko-KR" altLang="en-US" sz="1200" kern="1200" dirty="0"/>
            <a:t>를 사용하였으나</a:t>
          </a:r>
          <a:r>
            <a:rPr lang="en-US" altLang="ko-KR" sz="1200" kern="1200" dirty="0"/>
            <a:t> </a:t>
          </a:r>
          <a:r>
            <a:rPr lang="ko-KR" altLang="en-US" sz="1200" kern="1200" dirty="0"/>
            <a:t>대량의 </a:t>
          </a:r>
          <a:r>
            <a:rPr lang="en-US" altLang="ko-KR" sz="1200" kern="1200" dirty="0"/>
            <a:t>Parameter</a:t>
          </a:r>
          <a:r>
            <a:rPr lang="ko-KR" altLang="en-US" sz="1200" kern="1200" dirty="0"/>
            <a:t>와 가중치 요구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그로 인한 압도적인 </a:t>
          </a:r>
          <a:r>
            <a:rPr lang="ko-KR" altLang="en-US" sz="1200" kern="1200" dirty="0" err="1"/>
            <a:t>계산량</a:t>
          </a:r>
          <a:r>
            <a:rPr lang="en-US" altLang="ko-KR" sz="1200" kern="1200" dirty="0"/>
            <a:t>, Feature</a:t>
          </a:r>
          <a:r>
            <a:rPr lang="ko-KR" altLang="en-US" sz="1200" kern="1200" dirty="0"/>
            <a:t>의 위치 정보 손실 등의 문제가 발생한다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344835"/>
        <a:ext cx="11535697" cy="344624"/>
      </dsp:txXfrm>
    </dsp:sp>
    <dsp:sp modelId="{5BFD657F-C925-40C2-8ABA-3F8EC35CC6A7}">
      <dsp:nvSpPr>
        <dsp:cNvPr id="0" name=""/>
        <dsp:cNvSpPr/>
      </dsp:nvSpPr>
      <dsp:spPr>
        <a:xfrm>
          <a:off x="0" y="689460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9460"/>
          <a:ext cx="11535697" cy="34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반면 </a:t>
          </a:r>
          <a:r>
            <a:rPr lang="en-US" altLang="ko-KR" sz="1200" kern="1200" dirty="0"/>
            <a:t>GAP</a:t>
          </a:r>
          <a:r>
            <a:rPr lang="ko-KR" altLang="en-US" sz="1200" kern="1200" dirty="0"/>
            <a:t>를 사용할 경우</a:t>
          </a:r>
          <a:r>
            <a:rPr lang="en-US" altLang="ko-KR" sz="1200" kern="1200" dirty="0"/>
            <a:t> </a:t>
          </a:r>
          <a:r>
            <a:rPr lang="ko-KR" altLang="en-US" sz="1200" kern="1200" dirty="0"/>
            <a:t>단순히 하나의 </a:t>
          </a:r>
          <a:r>
            <a:rPr lang="en-US" altLang="ko-KR" sz="1200" kern="1200" dirty="0"/>
            <a:t>feature map</a:t>
          </a:r>
          <a:r>
            <a:rPr lang="ko-KR" altLang="en-US" sz="1200" kern="1200" dirty="0"/>
            <a:t>을 하나의 출력 노드에 매핑하기 때문에</a:t>
          </a:r>
          <a:r>
            <a:rPr lang="en-US" altLang="ko-KR" sz="1200" kern="1200" dirty="0"/>
            <a:t>, Parameter</a:t>
          </a:r>
          <a:r>
            <a:rPr lang="ko-KR" altLang="en-US" sz="1200" kern="1200" dirty="0"/>
            <a:t>와 가중치를 훨씬 적게 사용한다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689460"/>
        <a:ext cx="11535697" cy="344624"/>
      </dsp:txXfrm>
    </dsp:sp>
    <dsp:sp modelId="{FBC9BE74-606E-4192-9A46-1121084BDBA6}">
      <dsp:nvSpPr>
        <dsp:cNvPr id="0" name=""/>
        <dsp:cNvSpPr/>
      </dsp:nvSpPr>
      <dsp:spPr>
        <a:xfrm>
          <a:off x="0" y="1034084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4084"/>
          <a:ext cx="11535697" cy="34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따라서 </a:t>
          </a:r>
          <a:r>
            <a:rPr lang="ko-KR" altLang="en-US" sz="1200" kern="1200" dirty="0" err="1"/>
            <a:t>계산량이</a:t>
          </a:r>
          <a:r>
            <a:rPr lang="ko-KR" altLang="en-US" sz="1200" kern="1200" dirty="0"/>
            <a:t> 줄고 모델이 가벼워져 </a:t>
          </a:r>
          <a:r>
            <a:rPr lang="en-US" altLang="ko-KR" sz="1200" kern="1200" dirty="0"/>
            <a:t>overfitting</a:t>
          </a:r>
          <a:r>
            <a:rPr lang="ko-KR" altLang="en-US" sz="1200" kern="1200" dirty="0"/>
            <a:t>을 방지하는 효과도 가져온다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34084"/>
        <a:ext cx="11535697" cy="344624"/>
      </dsp:txXfrm>
    </dsp:sp>
    <dsp:sp modelId="{EBF5226E-751E-48AF-A0D9-69A36AC8BBDD}">
      <dsp:nvSpPr>
        <dsp:cNvPr id="0" name=""/>
        <dsp:cNvSpPr/>
      </dsp:nvSpPr>
      <dsp:spPr>
        <a:xfrm>
          <a:off x="0" y="137870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8709"/>
          <a:ext cx="11535697" cy="34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또한 </a:t>
          </a:r>
          <a:r>
            <a:rPr lang="en-US" altLang="ko-KR" sz="1200" kern="1200" dirty="0"/>
            <a:t>FC Layer</a:t>
          </a:r>
          <a:r>
            <a:rPr lang="ko-KR" altLang="en-US" sz="1200" kern="1200" dirty="0"/>
            <a:t>를 사용했을 때에 비해 손실되는 정보도 더 적기에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최신의 모델들은 </a:t>
          </a:r>
          <a:r>
            <a:rPr lang="en-US" altLang="ko-KR" sz="1200" kern="1200" dirty="0"/>
            <a:t>GAP </a:t>
          </a:r>
          <a:r>
            <a:rPr lang="ko-KR" altLang="en-US" sz="1200" kern="1200" dirty="0"/>
            <a:t>방식을 주로 사용한다고 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378709"/>
        <a:ext cx="11535697" cy="344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Vanishing Gradient</a:t>
          </a:r>
          <a:r>
            <a:rPr lang="ko-KR" altLang="en-US" sz="1200" kern="1200" dirty="0"/>
            <a:t>의 또 다른 해결책으로 </a:t>
          </a:r>
          <a:r>
            <a:rPr lang="en-US" altLang="ko-KR" sz="1200" kern="1200" dirty="0"/>
            <a:t>Batch Normalization </a:t>
          </a:r>
          <a:r>
            <a:rPr lang="ko-KR" altLang="en-US" sz="1200" kern="1200" dirty="0"/>
            <a:t>기법을 제안했다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극단적인 예를 들자면</a:t>
          </a:r>
          <a:r>
            <a:rPr lang="en-US" altLang="ko-KR" sz="1200" kern="1200" dirty="0"/>
            <a:t>, training </a:t>
          </a:r>
          <a:r>
            <a:rPr lang="ko-KR" altLang="en-US" sz="1200" kern="1200" dirty="0"/>
            <a:t>과정에서는 고양이 사진만 보여주고 </a:t>
          </a:r>
          <a:r>
            <a:rPr lang="en-US" altLang="ko-KR" sz="1200" kern="1200" dirty="0"/>
            <a:t>test </a:t>
          </a:r>
          <a:r>
            <a:rPr lang="ko-KR" altLang="en-US" sz="1200" kern="1200" dirty="0"/>
            <a:t>과정에서 강아지 사진만을 보여주면 좋은 학습 결과를 기대하기 힘들 것이다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균일한 양의 이미지를 입력했다 하더라도</a:t>
          </a:r>
          <a:r>
            <a:rPr lang="en-US" altLang="ko-KR" sz="1200" kern="1200" dirty="0"/>
            <a:t>, training </a:t>
          </a:r>
          <a:r>
            <a:rPr lang="ko-KR" altLang="en-US" sz="1200" kern="1200" dirty="0"/>
            <a:t>중에 연산 전</a:t>
          </a:r>
          <a:r>
            <a:rPr lang="en-US" altLang="ko-KR" sz="1200" kern="1200" dirty="0"/>
            <a:t>/</a:t>
          </a:r>
          <a:r>
            <a:rPr lang="ko-KR" altLang="en-US" sz="1200" kern="1200" dirty="0"/>
            <a:t>후로 데이터 간 분포가 달라질 수 있다</a:t>
          </a:r>
          <a:r>
            <a:rPr lang="en-US" altLang="ko-KR" sz="1200" kern="1200" dirty="0"/>
            <a:t>. </a:t>
          </a:r>
          <a:r>
            <a:rPr lang="ko-KR" altLang="en-US" sz="1200" kern="1200" dirty="0"/>
            <a:t>이를 </a:t>
          </a:r>
          <a:r>
            <a:rPr lang="en-US" altLang="ko-KR" sz="1200" kern="1200" dirty="0"/>
            <a:t>Internal Covariant Shift</a:t>
          </a:r>
          <a:r>
            <a:rPr lang="ko-KR" altLang="en-US" sz="1200" kern="1200" dirty="0"/>
            <a:t>라고 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이에 대한 해결책으로 나온 것이 </a:t>
          </a:r>
          <a:r>
            <a:rPr lang="en-US" altLang="ko-KR" sz="1200" kern="1200" dirty="0"/>
            <a:t>Batch Normalization </a:t>
          </a:r>
          <a:r>
            <a:rPr lang="ko-KR" altLang="en-US" sz="1200" kern="1200" dirty="0"/>
            <a:t>기법이다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feature map</a:t>
          </a:r>
          <a:r>
            <a:rPr lang="ko-KR" altLang="en-US" sz="1200" kern="1200" dirty="0"/>
            <a:t>들을 여러 </a:t>
          </a:r>
          <a:r>
            <a:rPr lang="en-US" altLang="ko-KR" sz="1200" kern="1200" dirty="0"/>
            <a:t>mini batch</a:t>
          </a:r>
          <a:r>
            <a:rPr lang="ko-KR" altLang="en-US" sz="1200" kern="1200" dirty="0"/>
            <a:t>들로 나눈 다음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해당 </a:t>
          </a:r>
          <a:r>
            <a:rPr lang="en-US" altLang="ko-KR" sz="1200" kern="1200" dirty="0"/>
            <a:t>batch</a:t>
          </a:r>
          <a:r>
            <a:rPr lang="ko-KR" altLang="en-US" sz="1200" kern="1200" dirty="0"/>
            <a:t>의 평균과 표준편차를 구하여 </a:t>
          </a:r>
          <a:r>
            <a:rPr lang="en-US" altLang="ko-KR" sz="1200" kern="1200" dirty="0"/>
            <a:t>batch </a:t>
          </a:r>
          <a:r>
            <a:rPr lang="ko-KR" altLang="en-US" sz="1200" kern="1200" dirty="0"/>
            <a:t>내의 값들을 </a:t>
          </a:r>
          <a:r>
            <a:rPr lang="en-US" altLang="ko-KR" sz="1200" kern="1200" dirty="0"/>
            <a:t>Gaussian </a:t>
          </a:r>
          <a:r>
            <a:rPr lang="ko-KR" altLang="en-US" sz="1200" kern="1200" dirty="0"/>
            <a:t>형태로 </a:t>
          </a:r>
          <a:r>
            <a:rPr lang="ko-KR" altLang="en-US" sz="1200" kern="1200" dirty="0" err="1"/>
            <a:t>정규화시키는</a:t>
          </a:r>
          <a:r>
            <a:rPr lang="ko-KR" altLang="en-US" sz="1200" kern="1200" dirty="0"/>
            <a:t> 것이다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그 결과 각각의 </a:t>
          </a:r>
          <a:r>
            <a:rPr lang="en-US" altLang="ko-KR" sz="1200" kern="1200" dirty="0"/>
            <a:t>batch</a:t>
          </a:r>
          <a:r>
            <a:rPr lang="ko-KR" altLang="en-US" sz="1200" kern="1200" dirty="0"/>
            <a:t>들의 평균은 모두 </a:t>
          </a:r>
          <a:r>
            <a:rPr lang="en-US" altLang="ko-KR" sz="1200" kern="1200" dirty="0"/>
            <a:t>0</a:t>
          </a:r>
          <a:r>
            <a:rPr lang="ko-KR" altLang="en-US" sz="1200" kern="1200" dirty="0"/>
            <a:t>이 되어 균형이 맞춰지게 되고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이는 학습이 더 용이해질 수 있도록 도와주며 </a:t>
          </a:r>
          <a:r>
            <a:rPr lang="en-US" altLang="ko-KR" sz="1200" kern="1200" dirty="0"/>
            <a:t>Gradient </a:t>
          </a:r>
          <a:r>
            <a:rPr lang="ko-KR" altLang="en-US" sz="1200" kern="1200" dirty="0"/>
            <a:t>소실 문제도 해결 가능하다고 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717747"/>
        <a:ext cx="11535697" cy="3433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이 외에도 </a:t>
          </a:r>
          <a:r>
            <a:rPr lang="en-US" altLang="ko-KR" sz="1200" kern="1200" dirty="0"/>
            <a:t>Vanishing Gradient </a:t>
          </a:r>
          <a:r>
            <a:rPr lang="ko-KR" altLang="en-US" sz="1200" kern="1200" dirty="0"/>
            <a:t>문제를 해결하기 위해 다양한 </a:t>
          </a:r>
          <a:r>
            <a:rPr lang="en-US" altLang="ko-KR" sz="1200" kern="1200" dirty="0"/>
            <a:t>T</a:t>
          </a:r>
          <a:r>
            <a:rPr lang="en-US" altLang="en-US" sz="1200" kern="1200" dirty="0"/>
            <a:t>echnic</a:t>
          </a:r>
          <a:r>
            <a:rPr lang="ko-KR" altLang="en-US" sz="1200" kern="1200" dirty="0"/>
            <a:t>들이 발표되었다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Highway Network</a:t>
          </a:r>
          <a:r>
            <a:rPr lang="ko-KR" altLang="en-US" sz="1200" kern="1200" dirty="0"/>
            <a:t>와 </a:t>
          </a:r>
          <a:r>
            <a:rPr lang="en-US" altLang="ko-KR" sz="1200" kern="1200" dirty="0" err="1"/>
            <a:t>ResNet</a:t>
          </a:r>
          <a:r>
            <a:rPr lang="ko-KR" altLang="en-US" sz="1200" kern="1200" dirty="0"/>
            <a:t>은 </a:t>
          </a:r>
          <a:r>
            <a:rPr lang="en-US" altLang="ko-KR" sz="1200" kern="1200" dirty="0"/>
            <a:t>Identity Connection</a:t>
          </a:r>
          <a:r>
            <a:rPr lang="ko-KR" altLang="en-US" sz="1200" kern="1200" dirty="0"/>
            <a:t>이라는 방식으로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를 건너뛰는 방식을 선택했고</a:t>
          </a:r>
          <a:r>
            <a:rPr lang="en-US" altLang="ko-KR" sz="1200" kern="1200" dirty="0"/>
            <a:t>,</a:t>
          </a:r>
          <a:endParaRPr lang="en-US" sz="1200" kern="1200" dirty="0"/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kern="1200" dirty="0"/>
            <a:t>Stochastic depth</a:t>
          </a:r>
          <a:r>
            <a:rPr lang="ko-KR" altLang="en-US" sz="1200" kern="1200" dirty="0"/>
            <a:t>는 학습 중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를 무작위로 </a:t>
          </a:r>
          <a:r>
            <a:rPr lang="en-US" altLang="ko-KR" sz="1200" kern="1200" dirty="0"/>
            <a:t>Drop</a:t>
          </a:r>
          <a:r>
            <a:rPr lang="ko-KR" altLang="en-US" sz="1200" kern="1200" dirty="0"/>
            <a:t>하는 방식을 적용시켜 </a:t>
          </a:r>
          <a:r>
            <a:rPr lang="en-US" altLang="ko-KR" sz="1200" kern="1200" dirty="0"/>
            <a:t>Information</a:t>
          </a:r>
          <a:r>
            <a:rPr lang="ko-KR" altLang="en-US" sz="1200" kern="1200" dirty="0"/>
            <a:t>과 </a:t>
          </a:r>
          <a:r>
            <a:rPr lang="en-US" altLang="ko-KR" sz="1200" kern="1200" dirty="0"/>
            <a:t>Gradient</a:t>
          </a:r>
          <a:r>
            <a:rPr lang="ko-KR" altLang="en-US" sz="1200" kern="1200" dirty="0"/>
            <a:t>의 흐름을 개선했다고 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그리고 </a:t>
          </a:r>
          <a:r>
            <a:rPr lang="en-US" altLang="ko-KR" sz="1200" kern="1200" dirty="0" err="1"/>
            <a:t>FractalNet</a:t>
          </a:r>
          <a:r>
            <a:rPr lang="ko-KR" altLang="en-US" sz="1200" kern="1200" dirty="0"/>
            <a:t>의</a:t>
          </a:r>
          <a:r>
            <a:rPr lang="en-US" altLang="ko-KR" sz="1200" kern="1200" dirty="0"/>
            <a:t> </a:t>
          </a:r>
          <a:r>
            <a:rPr lang="ko-KR" altLang="en-US" sz="1200" kern="1200" dirty="0"/>
            <a:t>경우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여러 개의 병렬 </a:t>
          </a:r>
          <a:r>
            <a:rPr lang="en-US" altLang="ko-KR" sz="1200" kern="1200" dirty="0"/>
            <a:t>Layer Sequence</a:t>
          </a:r>
          <a:r>
            <a:rPr lang="ko-KR" altLang="en-US" sz="1200" kern="1200" dirty="0"/>
            <a:t>와 다양한 </a:t>
          </a:r>
          <a:r>
            <a:rPr lang="en-US" altLang="ko-KR" sz="1200" kern="1200" dirty="0"/>
            <a:t>Convolution Block</a:t>
          </a:r>
          <a:r>
            <a:rPr lang="ko-KR" altLang="en-US" sz="1200" kern="1200" dirty="0"/>
            <a:t>을 반복적으로 결합함으로써</a:t>
          </a:r>
          <a:r>
            <a:rPr lang="en-US" altLang="ko-KR" sz="1200" kern="1200" dirty="0"/>
            <a:t>,</a:t>
          </a:r>
          <a:r>
            <a:rPr lang="ko-KR" altLang="en-US" sz="1200" kern="1200" dirty="0"/>
            <a:t> </a:t>
          </a:r>
          <a:endParaRPr lang="en-US" sz="1200" kern="1200" dirty="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Network</a:t>
          </a:r>
          <a:r>
            <a:rPr lang="ko-KR" altLang="en-US" sz="1200" kern="1200" dirty="0"/>
            <a:t>는 서로 다른 </a:t>
          </a:r>
          <a:r>
            <a:rPr lang="en-US" altLang="ko-KR" sz="1200" kern="1200" dirty="0"/>
            <a:t>path</a:t>
          </a:r>
          <a:r>
            <a:rPr lang="ko-KR" altLang="en-US" sz="1200" kern="1200" dirty="0"/>
            <a:t>를 통해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들을 거치게 되고 실질적인 깊이보다 더 깊은 </a:t>
          </a:r>
          <a:r>
            <a:rPr lang="en-US" altLang="ko-KR" sz="1200" kern="1200" dirty="0"/>
            <a:t>“</a:t>
          </a:r>
          <a:r>
            <a:rPr lang="ko-KR" altLang="en-US" sz="1200" kern="1200" dirty="0"/>
            <a:t>명목상의</a:t>
          </a:r>
          <a:r>
            <a:rPr lang="en-US" altLang="ko-KR" sz="1200" kern="1200" dirty="0"/>
            <a:t>” </a:t>
          </a:r>
          <a:r>
            <a:rPr lang="ko-KR" altLang="en-US" sz="1200" kern="1200" dirty="0"/>
            <a:t>깊이를 얻게 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이 </a:t>
          </a:r>
          <a:r>
            <a:rPr lang="en-US" altLang="ko-KR" sz="1200" kern="1200" dirty="0"/>
            <a:t>Model</a:t>
          </a:r>
          <a:r>
            <a:rPr lang="ko-KR" altLang="en-US" sz="1200" kern="1200" dirty="0"/>
            <a:t>들의 공통점은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선행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와 후속 </a:t>
          </a:r>
          <a:r>
            <a:rPr lang="en-US" altLang="ko-KR" sz="1200" kern="1200" dirty="0"/>
            <a:t>Layer </a:t>
          </a:r>
          <a:r>
            <a:rPr lang="ko-KR" altLang="en-US" sz="1200" kern="1200" dirty="0"/>
            <a:t>사이에 </a:t>
          </a:r>
          <a:r>
            <a:rPr lang="en-US" altLang="ko-KR" sz="1200" kern="1200" dirty="0"/>
            <a:t>short-path</a:t>
          </a:r>
          <a:r>
            <a:rPr lang="ko-KR" altLang="en-US" sz="1200" kern="1200" dirty="0"/>
            <a:t>를 형성하여 </a:t>
          </a:r>
          <a:r>
            <a:rPr lang="en-US" altLang="ko-KR" sz="1200" kern="1200" dirty="0"/>
            <a:t>Training </a:t>
          </a:r>
          <a:r>
            <a:rPr lang="ko-KR" altLang="en-US" sz="1200" kern="1200" dirty="0"/>
            <a:t>과정에서 주요 특성을 공유한다는 것이다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717747"/>
        <a:ext cx="11535697" cy="3433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본 논문에서도 이 증명된 연구들을 기반으로 하여 새로운 </a:t>
          </a:r>
          <a:r>
            <a:rPr lang="en-US" altLang="ko-KR" sz="1200" kern="1200" dirty="0"/>
            <a:t>Model </a:t>
          </a:r>
          <a:r>
            <a:rPr lang="ko-KR" altLang="en-US" sz="1200" kern="1200" dirty="0"/>
            <a:t>구조를 제안한다</a:t>
          </a:r>
          <a:r>
            <a:rPr lang="en-US" altLang="ko-KR" sz="1200" kern="1200" dirty="0"/>
            <a:t>.</a:t>
          </a:r>
          <a:r>
            <a:rPr lang="ko-KR" altLang="en-US" sz="1200" kern="1200" dirty="0"/>
            <a:t> </a:t>
          </a:r>
          <a:endParaRPr lang="en-US" sz="1200" kern="1200" dirty="0"/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우선 앞선 </a:t>
          </a:r>
          <a:r>
            <a:rPr lang="en-US" altLang="ko-KR" sz="1200" kern="1200" dirty="0"/>
            <a:t>Model</a:t>
          </a:r>
          <a:r>
            <a:rPr lang="ko-KR" altLang="en-US" sz="1200" kern="1200" dirty="0"/>
            <a:t>들과 마찬가지로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각각의 모든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들을 순차적으로 연결하여 </a:t>
          </a:r>
          <a:r>
            <a:rPr lang="en-US" altLang="ko-KR" sz="1200" kern="1200" dirty="0"/>
            <a:t>input</a:t>
          </a:r>
          <a:r>
            <a:rPr lang="ko-KR" altLang="en-US" sz="1200" kern="1200" dirty="0"/>
            <a:t>부터 </a:t>
          </a:r>
          <a:r>
            <a:rPr lang="en-US" altLang="ko-KR" sz="1200" kern="1200" dirty="0"/>
            <a:t>output</a:t>
          </a:r>
          <a:r>
            <a:rPr lang="ko-KR" altLang="en-US" sz="1200" kern="1200" dirty="0"/>
            <a:t>까지 단방향으로 진행되는 </a:t>
          </a:r>
          <a:r>
            <a:rPr lang="en-US" altLang="ko-KR" sz="1200" kern="1200" dirty="0"/>
            <a:t>Feed-forward </a:t>
          </a:r>
          <a:r>
            <a:rPr lang="ko-KR" altLang="en-US" sz="1200" kern="1200" dirty="0"/>
            <a:t>방식을 적용했다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그리고 또 다른 공통점으로</a:t>
          </a:r>
          <a:r>
            <a:rPr lang="en-US" altLang="ko-KR" sz="1200" kern="1200" dirty="0"/>
            <a:t>, Layer</a:t>
          </a:r>
          <a:r>
            <a:rPr lang="ko-KR" altLang="en-US" sz="1200" kern="1200" dirty="0"/>
            <a:t>들 사이에 </a:t>
          </a:r>
          <a:r>
            <a:rPr lang="en-US" altLang="ko-KR" sz="1200" kern="1200" dirty="0"/>
            <a:t>Connection Path</a:t>
          </a:r>
          <a:r>
            <a:rPr lang="ko-KR" altLang="en-US" sz="1200" kern="1200" dirty="0"/>
            <a:t>를 놓음으로써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들이 서로 연결되도록 구성하였다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여기서 </a:t>
          </a:r>
          <a:r>
            <a:rPr lang="en-US" altLang="ko-KR" sz="1200" kern="1200" dirty="0" err="1"/>
            <a:t>DenseNet</a:t>
          </a:r>
          <a:r>
            <a:rPr lang="ko-KR" altLang="en-US" sz="1200" kern="1200" dirty="0"/>
            <a:t>만의 특징이라고 할 수 있는 것이</a:t>
          </a:r>
          <a:r>
            <a:rPr lang="en-US" altLang="ko-KR" sz="1200" kern="1200" dirty="0"/>
            <a:t>, Feature Map </a:t>
          </a:r>
          <a:r>
            <a:rPr lang="ko-KR" altLang="en-US" sz="1200" kern="1200" dirty="0"/>
            <a:t>크기가 같은 모든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들이 서로 직접 연결되었다는 것이다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즉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각각의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들은 자신 앞에 있는 모든 선행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로부터 정보를 제공받고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자신 뒤에 있는 모든 후속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로 정보를 전달하게 된다</a:t>
          </a:r>
          <a:r>
            <a:rPr lang="en-US" altLang="ko-KR" sz="1200" kern="1200" dirty="0"/>
            <a:t>.,</a:t>
          </a:r>
          <a:endParaRPr lang="en-US" sz="1200" kern="1200" dirty="0"/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ResNet</a:t>
          </a:r>
          <a:r>
            <a:rPr lang="ko-KR" altLang="en-US" sz="1200" kern="1200" dirty="0"/>
            <a:t>과 마찬가지로 </a:t>
          </a:r>
          <a:r>
            <a:rPr lang="en-US" altLang="ko-KR" sz="1200" kern="1200" dirty="0"/>
            <a:t>Gradient</a:t>
          </a:r>
          <a:r>
            <a:rPr lang="ko-KR" altLang="en-US" sz="1200" kern="1200" dirty="0"/>
            <a:t>를 다양한 </a:t>
          </a:r>
          <a:r>
            <a:rPr lang="en-US" altLang="ko-KR" sz="1200" kern="1200" dirty="0"/>
            <a:t>path</a:t>
          </a:r>
          <a:r>
            <a:rPr lang="ko-KR" altLang="en-US" sz="1200" kern="1200" dirty="0"/>
            <a:t>를 통해 </a:t>
          </a:r>
          <a:r>
            <a:rPr lang="ko-KR" altLang="en-US" sz="1200" kern="1200" dirty="0" err="1"/>
            <a:t>입력받고</a:t>
          </a:r>
          <a:r>
            <a:rPr lang="en-US" altLang="ko-KR" sz="1200" kern="1200" dirty="0"/>
            <a:t>, </a:t>
          </a:r>
          <a:r>
            <a:rPr lang="en-US" altLang="ko-KR" sz="1200" kern="1200" dirty="0" err="1"/>
            <a:t>ResNet</a:t>
          </a:r>
          <a:r>
            <a:rPr lang="ko-KR" altLang="en-US" sz="1200" kern="1200" dirty="0"/>
            <a:t>보다 더 먼 거리의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까지 </a:t>
          </a:r>
          <a:r>
            <a:rPr lang="en-US" altLang="ko-KR" sz="1200" kern="1200" dirty="0"/>
            <a:t>Gradient </a:t>
          </a:r>
          <a:r>
            <a:rPr lang="ko-KR" altLang="en-US" sz="1200" kern="1200" dirty="0"/>
            <a:t>정보 전달이 가능하기에 </a:t>
          </a:r>
          <a:r>
            <a:rPr lang="en-US" altLang="ko-KR" sz="1200" kern="1200" dirty="0"/>
            <a:t>Gradient </a:t>
          </a:r>
          <a:r>
            <a:rPr lang="ko-KR" altLang="en-US" sz="1200" kern="1200" dirty="0"/>
            <a:t>소실 방지 효과가 크다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717747"/>
        <a:ext cx="11535697" cy="343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그 외에도 이러한 </a:t>
          </a:r>
          <a:r>
            <a:rPr lang="en-US" altLang="ko-KR" sz="1200" kern="1200" dirty="0" err="1"/>
            <a:t>DenseNet</a:t>
          </a:r>
          <a:r>
            <a:rPr lang="ko-KR" altLang="en-US" sz="1200" kern="1200" dirty="0"/>
            <a:t>의 구조로 인해 다양한 이점들이 존재한다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우선 </a:t>
          </a:r>
          <a:r>
            <a:rPr lang="en-US" altLang="ko-KR" sz="1200" kern="1200" dirty="0"/>
            <a:t>Feature Propagation</a:t>
          </a:r>
          <a:r>
            <a:rPr lang="ko-KR" altLang="en-US" sz="1200" kern="1200" dirty="0"/>
            <a:t>에 강하다는 점이다</a:t>
          </a:r>
          <a:r>
            <a:rPr lang="en-US" altLang="ko-KR" sz="1200" kern="1200" dirty="0"/>
            <a:t>.</a:t>
          </a:r>
          <a:r>
            <a:rPr lang="ko-KR" altLang="en-US" sz="1200" kern="1200" dirty="0"/>
            <a:t>   </a:t>
          </a:r>
          <a:endParaRPr lang="en-US" sz="1200" kern="1200" dirty="0"/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앞에서 만들어진 </a:t>
          </a:r>
          <a:r>
            <a:rPr lang="en-US" altLang="ko-KR" sz="1200" kern="1200" dirty="0"/>
            <a:t>Feature Map</a:t>
          </a:r>
          <a:r>
            <a:rPr lang="ko-KR" altLang="en-US" sz="1200" kern="1200" dirty="0"/>
            <a:t>을 뒤쪽까지 그대로 전달 가능하며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기존 정보와 새로 만들어진 정보를 구분하여 전달하기에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학습에 유리하다는 것이다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또한 </a:t>
          </a:r>
          <a:r>
            <a:rPr lang="en-US" altLang="ko-KR" sz="1200" kern="1200" dirty="0"/>
            <a:t>Parameter </a:t>
          </a:r>
          <a:r>
            <a:rPr lang="ko-KR" altLang="en-US" sz="1200" kern="1200" dirty="0"/>
            <a:t>수가 타 </a:t>
          </a:r>
          <a:r>
            <a:rPr lang="en-US" altLang="ko-KR" sz="1200" kern="1200" dirty="0"/>
            <a:t>Model</a:t>
          </a:r>
          <a:r>
            <a:rPr lang="ko-KR" altLang="en-US" sz="1200" kern="1200" dirty="0"/>
            <a:t>에 비해 적다고 할 수 있다</a:t>
          </a:r>
          <a:r>
            <a:rPr lang="en-US" altLang="ko-KR" sz="1200" kern="1200" dirty="0"/>
            <a:t>.</a:t>
          </a:r>
          <a:r>
            <a:rPr lang="ko-KR" altLang="en-US" sz="1200" kern="1200" dirty="0"/>
            <a:t> </a:t>
          </a:r>
          <a:endParaRPr lang="en-US" sz="1200" kern="1200" dirty="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예를 들어</a:t>
          </a:r>
          <a:r>
            <a:rPr lang="en-US" altLang="ko-KR" sz="1200" kern="1200" dirty="0"/>
            <a:t>, Channel </a:t>
          </a:r>
          <a:r>
            <a:rPr lang="ko-KR" altLang="en-US" sz="1200" kern="1200" dirty="0"/>
            <a:t>수가</a:t>
          </a:r>
          <a:r>
            <a:rPr lang="en-US" altLang="ko-KR" sz="1200" kern="1200" dirty="0"/>
            <a:t> 32, 64, 128, 256, … </a:t>
          </a:r>
          <a:r>
            <a:rPr lang="ko-KR" altLang="en-US" sz="1200" kern="1200" dirty="0"/>
            <a:t>처럼 </a:t>
          </a:r>
          <a:r>
            <a:rPr lang="ko-KR" altLang="en-US" sz="1200" kern="1200" dirty="0" err="1"/>
            <a:t>등비수열의</a:t>
          </a:r>
          <a:r>
            <a:rPr lang="ko-KR" altLang="en-US" sz="1200" kern="1200" dirty="0"/>
            <a:t> 형태로 증가하는 </a:t>
          </a:r>
          <a:r>
            <a:rPr lang="en-US" altLang="ko-KR" sz="1200" kern="1200" dirty="0"/>
            <a:t>VGG </a:t>
          </a:r>
          <a:r>
            <a:rPr lang="ko-KR" altLang="en-US" sz="1200" kern="1200" dirty="0"/>
            <a:t>같은 </a:t>
          </a:r>
          <a:r>
            <a:rPr lang="en-US" altLang="ko-KR" sz="1200" kern="1200" dirty="0"/>
            <a:t>Model</a:t>
          </a:r>
          <a:r>
            <a:rPr lang="ko-KR" altLang="en-US" sz="1200" kern="1200" dirty="0"/>
            <a:t>에 비해</a:t>
          </a:r>
          <a:r>
            <a:rPr lang="en-US" altLang="ko-KR" sz="1200" kern="1200" dirty="0"/>
            <a:t>,</a:t>
          </a:r>
          <a:endParaRPr lang="en-US" sz="1200" kern="1200" dirty="0"/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DenseNet</a:t>
          </a:r>
          <a:r>
            <a:rPr lang="ko-KR" altLang="en-US" sz="1200" kern="1200" dirty="0"/>
            <a:t>은 등차수열의 형태로 증가하며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공차를 </a:t>
          </a:r>
          <a:r>
            <a:rPr lang="en-US" sz="1200" kern="1200" dirty="0"/>
            <a:t>Hyper Parameter</a:t>
          </a:r>
          <a:r>
            <a:rPr lang="ko-KR" altLang="en-US" sz="1200" kern="1200" dirty="0"/>
            <a:t>로 조정 가능하기에 </a:t>
          </a:r>
          <a:r>
            <a:rPr lang="en-US" altLang="ko-KR" sz="1200" kern="1200" dirty="0"/>
            <a:t>Parameter </a:t>
          </a:r>
          <a:r>
            <a:rPr lang="ko-KR" altLang="en-US" sz="1200" kern="1200" dirty="0"/>
            <a:t>수가 상대적으로 더 적다고 말한다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717747"/>
        <a:ext cx="11535697" cy="3433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DenseNet</a:t>
          </a:r>
          <a:r>
            <a:rPr lang="ko-KR" altLang="en-US" sz="1200" kern="1200" dirty="0"/>
            <a:t>도 </a:t>
          </a:r>
          <a:r>
            <a:rPr lang="en-US" altLang="ko-KR" sz="1200" kern="1200" dirty="0" err="1"/>
            <a:t>ResNet</a:t>
          </a:r>
          <a:r>
            <a:rPr lang="ko-KR" altLang="en-US" sz="1200" kern="1200" dirty="0"/>
            <a:t>과 마찬가지로</a:t>
          </a:r>
          <a:r>
            <a:rPr lang="en-US" altLang="ko-KR" sz="1200" kern="1200" dirty="0"/>
            <a:t> Layer </a:t>
          </a:r>
          <a:r>
            <a:rPr lang="ko-KR" altLang="en-US" sz="1200" kern="1200" dirty="0"/>
            <a:t>간 연결을 필요로 한다</a:t>
          </a:r>
          <a:r>
            <a:rPr lang="en-US" altLang="ko-KR" sz="1200" kern="1200" dirty="0"/>
            <a:t>. </a:t>
          </a:r>
          <a:r>
            <a:rPr lang="ko-KR" altLang="en-US" sz="1200" kern="1200" dirty="0"/>
            <a:t>하지만 이 두 가지 </a:t>
          </a:r>
          <a:r>
            <a:rPr lang="en-US" altLang="ko-KR" sz="1200" kern="1200" dirty="0"/>
            <a:t>Model </a:t>
          </a:r>
          <a:r>
            <a:rPr lang="ko-KR" altLang="en-US" sz="1200" kern="1200" dirty="0"/>
            <a:t>사이에는 차이점이 존재한다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ResNet</a:t>
          </a:r>
          <a:r>
            <a:rPr lang="ko-KR" altLang="en-US" sz="1200" kern="1200" dirty="0"/>
            <a:t>의 경우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선행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와 후속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를 같은 위치의 </a:t>
          </a:r>
          <a:r>
            <a:rPr lang="en-US" altLang="ko-KR" sz="1200" kern="1200" dirty="0"/>
            <a:t>Feature Map</a:t>
          </a:r>
          <a:r>
            <a:rPr lang="ko-KR" altLang="en-US" sz="1200" kern="1200" dirty="0"/>
            <a:t>끼리 덧셈하는 방식으로 이루어진다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때문에 덧셈을 위해서는 </a:t>
          </a:r>
          <a:r>
            <a:rPr lang="en-US" altLang="ko-KR" sz="1200" kern="1200" dirty="0"/>
            <a:t>Layer </a:t>
          </a:r>
          <a:r>
            <a:rPr lang="ko-KR" altLang="en-US" sz="1200" kern="1200" dirty="0"/>
            <a:t>간 </a:t>
          </a:r>
          <a:r>
            <a:rPr lang="en-US" altLang="ko-KR" sz="1200" kern="1200" dirty="0"/>
            <a:t>Channel </a:t>
          </a:r>
          <a:r>
            <a:rPr lang="ko-KR" altLang="en-US" sz="1200" kern="1200" dirty="0"/>
            <a:t>수가 같아야 한다는 조건이 있다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하지만 </a:t>
          </a:r>
          <a:r>
            <a:rPr lang="en-US" altLang="ko-KR" sz="1200" kern="1200" dirty="0" err="1"/>
            <a:t>DenseNet</a:t>
          </a:r>
          <a:r>
            <a:rPr lang="ko-KR" altLang="en-US" sz="1200" kern="1200" dirty="0"/>
            <a:t>의 경우</a:t>
          </a:r>
          <a:r>
            <a:rPr lang="en-US" altLang="ko-KR" sz="1200" kern="1200" dirty="0"/>
            <a:t>, Feature Map</a:t>
          </a:r>
          <a:r>
            <a:rPr lang="ko-KR" altLang="en-US" sz="1200" kern="1200" dirty="0"/>
            <a:t>을 </a:t>
          </a:r>
          <a:r>
            <a:rPr lang="ko-KR" altLang="en-US" sz="1200" kern="1200" dirty="0" err="1"/>
            <a:t>이어붙이는</a:t>
          </a:r>
          <a:r>
            <a:rPr lang="ko-KR" altLang="en-US" sz="1200" kern="1200" dirty="0"/>
            <a:t> 방식이기에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서로 </a:t>
          </a:r>
          <a:r>
            <a:rPr lang="en-US" altLang="ko-KR" sz="1200" kern="1200" dirty="0"/>
            <a:t>Channel </a:t>
          </a:r>
          <a:r>
            <a:rPr lang="ko-KR" altLang="en-US" sz="1200" kern="1200" dirty="0"/>
            <a:t>수가 달라도 무관하다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이러한 특성 덕에</a:t>
          </a:r>
          <a:r>
            <a:rPr lang="en-US" altLang="ko-KR" sz="1200" kern="1200" dirty="0"/>
            <a:t>, </a:t>
          </a:r>
          <a:r>
            <a:rPr lang="en-US" altLang="ko-KR" sz="1200" kern="1200" dirty="0" err="1"/>
            <a:t>DenseNet</a:t>
          </a:r>
          <a:r>
            <a:rPr lang="ko-KR" altLang="en-US" sz="1200" kern="1200" dirty="0"/>
            <a:t>은 두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가 합해진 후에도 합해지기 전의 정보가 그대로 남아있게 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즉 새로운 정보를 학습함과 동시에 이전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의 정보도 보존 가능하다는 장점이 있다</a:t>
          </a:r>
          <a:r>
            <a:rPr lang="en-US" altLang="ko-KR" sz="1200" kern="1200" dirty="0"/>
            <a:t>.</a:t>
          </a:r>
          <a:r>
            <a:rPr lang="ko-KR" altLang="en-US" sz="1200" kern="1200" dirty="0"/>
            <a:t> </a:t>
          </a:r>
          <a:endParaRPr lang="en-US" sz="1200" kern="1200" dirty="0"/>
        </a:p>
      </dsp:txBody>
      <dsp:txXfrm>
        <a:off x="0" y="1717747"/>
        <a:ext cx="11535697" cy="3433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i="0" kern="1200" dirty="0"/>
            <a:t>각 </a:t>
          </a:r>
          <a:r>
            <a:rPr lang="en-US" altLang="ko-KR" sz="1200" b="0" i="0" kern="1200" dirty="0"/>
            <a:t>Layer</a:t>
          </a:r>
          <a:r>
            <a:rPr lang="ko-KR" altLang="en-US" sz="1200" b="0" i="0" kern="1200" dirty="0"/>
            <a:t>에서 몇 개의 </a:t>
          </a:r>
          <a:r>
            <a:rPr lang="en-US" altLang="ko-KR" sz="1200" b="0" i="0" kern="1200" dirty="0"/>
            <a:t>feature map</a:t>
          </a:r>
          <a:r>
            <a:rPr lang="ko-KR" altLang="en-US" sz="1200" b="0" i="0" kern="1200" dirty="0"/>
            <a:t>을 뽑을지 결정하는 </a:t>
          </a:r>
          <a:r>
            <a:rPr lang="en-US" altLang="ko-KR" sz="1200" b="0" i="0" kern="1200" dirty="0"/>
            <a:t>Parameter</a:t>
          </a:r>
          <a:endParaRPr lang="en-US" sz="1200" kern="1200" dirty="0"/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혹은 각 </a:t>
          </a:r>
          <a:r>
            <a:rPr lang="en-US" altLang="ko-KR" sz="1200" b="0" i="0" kern="1200" dirty="0"/>
            <a:t>Layer</a:t>
          </a:r>
          <a:r>
            <a:rPr lang="ko-KR" altLang="en-US" sz="1200" b="0" i="0" kern="1200" dirty="0"/>
            <a:t>가 전체 </a:t>
          </a:r>
          <a:r>
            <a:rPr lang="en-US" altLang="ko-KR" sz="1200" b="0" i="0" kern="1200" dirty="0"/>
            <a:t>output</a:t>
          </a:r>
          <a:r>
            <a:rPr lang="ko-KR" altLang="en-US" sz="1200" b="0" i="0" kern="1200" dirty="0"/>
            <a:t>에 어느정도 기여할지를 결정하는 </a:t>
          </a:r>
          <a:r>
            <a:rPr lang="en-US" altLang="ko-KR" sz="1200" b="0" i="0" kern="1200" dirty="0"/>
            <a:t>Parameter</a:t>
          </a:r>
          <a:r>
            <a:rPr lang="ko-KR" altLang="en-US" sz="1200" kern="1200" dirty="0"/>
            <a:t> </a:t>
          </a:r>
          <a:r>
            <a:rPr lang="en-US" altLang="ko-KR" sz="1200" kern="1200" dirty="0"/>
            <a:t> </a:t>
          </a:r>
          <a:endParaRPr lang="en-US" sz="1200" kern="1200" dirty="0"/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DenseNet</a:t>
          </a:r>
          <a:r>
            <a:rPr lang="ko-KR" altLang="en-US" sz="1200" kern="1200" dirty="0"/>
            <a:t>에서는 각각의 모든 </a:t>
          </a:r>
          <a:r>
            <a:rPr lang="en-US" altLang="ko-KR" sz="1200" kern="1200" dirty="0"/>
            <a:t>Layer</a:t>
          </a:r>
          <a:r>
            <a:rPr lang="ko-KR" altLang="en-US" sz="1200" kern="1200" dirty="0"/>
            <a:t>들을 서로 </a:t>
          </a:r>
          <a:r>
            <a:rPr lang="ko-KR" altLang="en-US" sz="1200" kern="1200" dirty="0" err="1"/>
            <a:t>연결짓기</a:t>
          </a:r>
          <a:r>
            <a:rPr lang="ko-KR" altLang="en-US" sz="1200" kern="1200" dirty="0"/>
            <a:t> 때문에</a:t>
          </a:r>
          <a:endParaRPr lang="en-US" sz="1200" kern="1200" dirty="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Layer</a:t>
          </a:r>
          <a:r>
            <a:rPr lang="ko-KR" altLang="en-US" sz="1200" kern="1200" dirty="0"/>
            <a:t>의 </a:t>
          </a:r>
          <a:r>
            <a:rPr lang="en-US" altLang="ko-KR" sz="1200" kern="1200" dirty="0"/>
            <a:t>Feature</a:t>
          </a:r>
          <a:r>
            <a:rPr lang="ko-KR" altLang="en-US" sz="1200" kern="1200" dirty="0"/>
            <a:t> </a:t>
          </a:r>
          <a:r>
            <a:rPr lang="en-US" altLang="ko-KR" sz="1200" kern="1200" dirty="0"/>
            <a:t>map </a:t>
          </a:r>
          <a:r>
            <a:rPr lang="ko-KR" altLang="en-US" sz="1200" kern="1200" dirty="0"/>
            <a:t>수가 조금만 늘어나도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연결은 급격하게 증가한다</a:t>
          </a:r>
          <a:endParaRPr lang="en-US" sz="1200" kern="1200" dirty="0"/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따라서 </a:t>
          </a:r>
          <a:r>
            <a:rPr lang="en-US" altLang="ko-KR" sz="1200" kern="1200" dirty="0"/>
            <a:t>Growth Rate</a:t>
          </a:r>
          <a:r>
            <a:rPr lang="ko-KR" altLang="en-US" sz="1200" kern="1200" dirty="0"/>
            <a:t>를 통해 </a:t>
          </a:r>
          <a:r>
            <a:rPr lang="en-US" altLang="ko-KR" sz="1200" kern="1200" dirty="0"/>
            <a:t>channel</a:t>
          </a:r>
          <a:r>
            <a:rPr lang="ko-KR" altLang="en-US" sz="1200" kern="1200" dirty="0"/>
            <a:t> 크기를 제한하여 </a:t>
          </a:r>
          <a:r>
            <a:rPr lang="en-US" altLang="ko-KR" sz="1200" kern="1200" dirty="0"/>
            <a:t>Feature map </a:t>
          </a:r>
          <a:r>
            <a:rPr lang="ko-KR" altLang="en-US" sz="1200" kern="1200" dirty="0"/>
            <a:t>수를 조절할 필요가 있다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717747"/>
        <a:ext cx="11535697" cy="3433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Layer</a:t>
          </a:r>
          <a:r>
            <a:rPr lang="ko-KR" altLang="en-US" sz="1200" kern="1200" dirty="0"/>
            <a:t>들 간의 합산이 끝나면 이를 비선형 변환 함수에 통과시킨다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비선형 함수 </a:t>
          </a:r>
          <a:r>
            <a:rPr lang="en-US" altLang="ko-KR" sz="1200" kern="1200" dirty="0"/>
            <a:t>H</a:t>
          </a:r>
          <a:r>
            <a:rPr lang="ko-KR" altLang="en-US" sz="1200" kern="1200" dirty="0"/>
            <a:t>는 </a:t>
          </a:r>
          <a:r>
            <a:rPr lang="en-US" altLang="ko-KR" sz="1200" kern="1200" dirty="0"/>
            <a:t>Batch Normalization, </a:t>
          </a:r>
          <a:r>
            <a:rPr lang="en-US" altLang="ko-KR" sz="1200" kern="1200" dirty="0" err="1"/>
            <a:t>ReLu</a:t>
          </a:r>
          <a:r>
            <a:rPr lang="en-US" altLang="ko-KR" sz="1200" kern="1200" dirty="0"/>
            <a:t>, Convolution Layer</a:t>
          </a:r>
          <a:r>
            <a:rPr lang="ko-KR" altLang="en-US" sz="1200" kern="1200" dirty="0"/>
            <a:t>의 세 가지 연산의 복함 함수로 정의한다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이는 </a:t>
          </a:r>
          <a:r>
            <a:rPr lang="en-US" altLang="ko-KR" sz="1200" kern="1200" dirty="0" err="1"/>
            <a:t>ResNet</a:t>
          </a:r>
          <a:r>
            <a:rPr lang="ko-KR" altLang="en-US" sz="1200" kern="1200" dirty="0"/>
            <a:t>의 개량형 </a:t>
          </a:r>
          <a:r>
            <a:rPr lang="en-US" altLang="ko-KR" sz="1200" kern="1200" dirty="0"/>
            <a:t>Model</a:t>
          </a:r>
          <a:r>
            <a:rPr lang="ko-KR" altLang="en-US" sz="1200" kern="1200" dirty="0"/>
            <a:t>에서 영감을 얻은 것이다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제일 </a:t>
          </a:r>
          <a:r>
            <a:rPr lang="en-US" altLang="ko-KR" sz="1200" kern="1200" dirty="0"/>
            <a:t>Error</a:t>
          </a:r>
          <a:r>
            <a:rPr lang="ko-KR" altLang="en-US" sz="1200" kern="1200" dirty="0"/>
            <a:t>율이 낮았던 것이 </a:t>
          </a:r>
          <a:r>
            <a:rPr lang="en-US" altLang="ko-KR" sz="1200" kern="1200" dirty="0"/>
            <a:t>BN – </a:t>
          </a:r>
          <a:r>
            <a:rPr lang="en-US" altLang="ko-KR" sz="1200" kern="1200" dirty="0" err="1"/>
            <a:t>ReLu</a:t>
          </a:r>
          <a:r>
            <a:rPr lang="en-US" altLang="ko-KR" sz="1200" kern="1200" dirty="0"/>
            <a:t> – Convolution Layer </a:t>
          </a:r>
          <a:r>
            <a:rPr lang="ko-KR" altLang="en-US" sz="1200" kern="1200" dirty="0"/>
            <a:t>순으로 연결된 </a:t>
          </a:r>
          <a:r>
            <a:rPr lang="en-US" altLang="ko-KR" sz="1200" kern="1200" dirty="0"/>
            <a:t>Pre-activation(Activation Function</a:t>
          </a:r>
          <a:r>
            <a:rPr lang="ko-KR" altLang="en-US" sz="1200" kern="1200" dirty="0"/>
            <a:t>인 </a:t>
          </a:r>
          <a:r>
            <a:rPr lang="en-US" altLang="ko-KR" sz="1200" kern="1200" dirty="0" err="1"/>
            <a:t>ReLu</a:t>
          </a:r>
          <a:r>
            <a:rPr lang="ko-KR" altLang="en-US" sz="1200" kern="1200" dirty="0"/>
            <a:t>를 먼저 통과한다는 의미</a:t>
          </a:r>
          <a:r>
            <a:rPr lang="en-US" altLang="ko-KR" sz="1200" kern="1200" dirty="0"/>
            <a:t>) </a:t>
          </a:r>
          <a:r>
            <a:rPr lang="ko-KR" altLang="en-US" sz="1200" kern="1200" dirty="0"/>
            <a:t>형태를 두 번 반복하는</a:t>
          </a:r>
          <a:endParaRPr lang="en-US" sz="1200" kern="1200" dirty="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Full Pre-activation</a:t>
          </a:r>
          <a:r>
            <a:rPr lang="ko-KR" altLang="en-US" sz="1200" kern="1200" dirty="0"/>
            <a:t>의 형태로 이루어져 있다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0" y="1717747"/>
        <a:ext cx="11535697" cy="3433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00611-4751-41A0-A497-CFF0AD8AADFE}">
      <dsp:nvSpPr>
        <dsp:cNvPr id="0" name=""/>
        <dsp:cNvSpPr/>
      </dsp:nvSpPr>
      <dsp:spPr>
        <a:xfrm>
          <a:off x="0" y="1006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0F027-DA07-4D91-BF21-771BB34AE8E3}">
      <dsp:nvSpPr>
        <dsp:cNvPr id="0" name=""/>
        <dsp:cNvSpPr/>
      </dsp:nvSpPr>
      <dsp:spPr>
        <a:xfrm>
          <a:off x="0" y="1006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앞서 살펴본 </a:t>
          </a:r>
          <a:r>
            <a:rPr lang="en-US" altLang="ko-KR" sz="1200" kern="1200" dirty="0"/>
            <a:t>Full pre-activation </a:t>
          </a:r>
          <a:r>
            <a:rPr lang="ko-KR" altLang="en-US" sz="1200" kern="1200" dirty="0"/>
            <a:t>형태에</a:t>
          </a:r>
          <a:r>
            <a:rPr lang="en-US" altLang="ko-KR" sz="1200" kern="1200" dirty="0"/>
            <a:t>,</a:t>
          </a:r>
          <a:r>
            <a:rPr lang="ko-KR" altLang="en-US" sz="1200" kern="1200" dirty="0"/>
            <a:t> </a:t>
          </a:r>
          <a:r>
            <a:rPr lang="en-US" altLang="ko-KR" sz="1200" kern="1200" dirty="0" err="1"/>
            <a:t>ResNet</a:t>
          </a:r>
          <a:r>
            <a:rPr lang="ko-KR" altLang="en-US" sz="1200" kern="1200" dirty="0"/>
            <a:t>에서 제안되었던 </a:t>
          </a:r>
          <a:r>
            <a:rPr lang="en-US" altLang="ko-KR" sz="1200" kern="1200" dirty="0"/>
            <a:t>Bottleneck Layer </a:t>
          </a:r>
          <a:r>
            <a:rPr lang="ko-KR" altLang="en-US" sz="1200" kern="1200" dirty="0"/>
            <a:t>개념을 접목시키려고 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06"/>
        <a:ext cx="11535697" cy="343348"/>
      </dsp:txXfrm>
    </dsp:sp>
    <dsp:sp modelId="{6DB4EBC0-40D2-419A-AE70-F9B4AF3D40B0}">
      <dsp:nvSpPr>
        <dsp:cNvPr id="0" name=""/>
        <dsp:cNvSpPr/>
      </dsp:nvSpPr>
      <dsp:spPr>
        <a:xfrm>
          <a:off x="0" y="344355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B535-AA58-4F99-A092-C1E64FC5DC53}">
      <dsp:nvSpPr>
        <dsp:cNvPr id="0" name=""/>
        <dsp:cNvSpPr/>
      </dsp:nvSpPr>
      <dsp:spPr>
        <a:xfrm>
          <a:off x="0" y="344355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바로 </a:t>
          </a:r>
          <a:r>
            <a:rPr lang="en-US" altLang="ko-KR" sz="1200" kern="1200" dirty="0"/>
            <a:t>1x1 Convolution</a:t>
          </a:r>
          <a:r>
            <a:rPr lang="ko-KR" altLang="en-US" sz="1200" kern="1200" dirty="0"/>
            <a:t>을 사용하는 것이다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344355"/>
        <a:ext cx="11535697" cy="343348"/>
      </dsp:txXfrm>
    </dsp:sp>
    <dsp:sp modelId="{5BFD657F-C925-40C2-8ABA-3F8EC35CC6A7}">
      <dsp:nvSpPr>
        <dsp:cNvPr id="0" name=""/>
        <dsp:cNvSpPr/>
      </dsp:nvSpPr>
      <dsp:spPr>
        <a:xfrm>
          <a:off x="0" y="687703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9ABAA-F0B5-48B6-8CCE-CE89791FB4D2}">
      <dsp:nvSpPr>
        <dsp:cNvPr id="0" name=""/>
        <dsp:cNvSpPr/>
      </dsp:nvSpPr>
      <dsp:spPr>
        <a:xfrm>
          <a:off x="0" y="687703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CNN</a:t>
          </a:r>
          <a:r>
            <a:rPr lang="ko-KR" altLang="en-US" sz="1200" kern="1200" dirty="0"/>
            <a:t>에서는 </a:t>
          </a:r>
          <a:r>
            <a:rPr lang="en-US" altLang="ko-KR" sz="1200" kern="1200" dirty="0"/>
            <a:t>Convolution Layer</a:t>
          </a:r>
          <a:r>
            <a:rPr lang="ko-KR" altLang="en-US" sz="1200" kern="1200" dirty="0"/>
            <a:t>의 </a:t>
          </a:r>
          <a:r>
            <a:rPr lang="en-US" altLang="ko-KR" sz="1200" kern="1200" dirty="0"/>
            <a:t>Channel </a:t>
          </a:r>
          <a:r>
            <a:rPr lang="ko-KR" altLang="en-US" sz="1200" kern="1200" dirty="0"/>
            <a:t>개수가 곱 연산으로 들어가기 때문에</a:t>
          </a:r>
          <a:r>
            <a:rPr lang="en-US" altLang="ko-KR" sz="1200" kern="1200" dirty="0"/>
            <a:t>, Feature Map </a:t>
          </a:r>
          <a:r>
            <a:rPr lang="ko-KR" altLang="en-US" sz="1200" kern="1200" dirty="0"/>
            <a:t>개수가 많을 수록 </a:t>
          </a:r>
          <a:r>
            <a:rPr lang="en-US" altLang="ko-KR" sz="1200" kern="1200" dirty="0"/>
            <a:t>Parameter </a:t>
          </a:r>
          <a:r>
            <a:rPr lang="ko-KR" altLang="en-US" sz="1200" kern="1200" dirty="0"/>
            <a:t>수가 급격하게 증가한다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687703"/>
        <a:ext cx="11535697" cy="343348"/>
      </dsp:txXfrm>
    </dsp:sp>
    <dsp:sp modelId="{FBC9BE74-606E-4192-9A46-1121084BDBA6}">
      <dsp:nvSpPr>
        <dsp:cNvPr id="0" name=""/>
        <dsp:cNvSpPr/>
      </dsp:nvSpPr>
      <dsp:spPr>
        <a:xfrm>
          <a:off x="0" y="1031051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1512-BB90-43DE-AE71-D49615C88FBD}">
      <dsp:nvSpPr>
        <dsp:cNvPr id="0" name=""/>
        <dsp:cNvSpPr/>
      </dsp:nvSpPr>
      <dsp:spPr>
        <a:xfrm>
          <a:off x="0" y="1031051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하지만 </a:t>
          </a:r>
          <a:r>
            <a:rPr lang="en-US" altLang="ko-KR" sz="1200" kern="1200" dirty="0"/>
            <a:t>Channel </a:t>
          </a:r>
          <a:r>
            <a:rPr lang="ko-KR" altLang="en-US" sz="1200" kern="1200" dirty="0"/>
            <a:t>수가 적은 </a:t>
          </a:r>
          <a:r>
            <a:rPr lang="en-US" altLang="ko-KR" sz="1200" kern="1200" dirty="0"/>
            <a:t>1x1 Convolution Layer</a:t>
          </a:r>
          <a:r>
            <a:rPr lang="ko-KR" altLang="en-US" sz="1200" kern="1200" dirty="0"/>
            <a:t>를 사이에 집어넣음으로써 곱해지는 </a:t>
          </a:r>
          <a:r>
            <a:rPr lang="en-US" altLang="ko-KR" sz="1200" kern="1200" dirty="0"/>
            <a:t>Channel </a:t>
          </a:r>
          <a:r>
            <a:rPr lang="ko-KR" altLang="en-US" sz="1200" kern="1200" dirty="0"/>
            <a:t>수를 줄여주면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전체 </a:t>
          </a:r>
          <a:r>
            <a:rPr lang="en-US" altLang="ko-KR" sz="1200" kern="1200" dirty="0"/>
            <a:t>Parameter </a:t>
          </a:r>
          <a:r>
            <a:rPr lang="ko-KR" altLang="en-US" sz="1200" kern="1200" dirty="0"/>
            <a:t>수도 감소하게 된다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031051"/>
        <a:ext cx="11535697" cy="343348"/>
      </dsp:txXfrm>
    </dsp:sp>
    <dsp:sp modelId="{EBF5226E-751E-48AF-A0D9-69A36AC8BBDD}">
      <dsp:nvSpPr>
        <dsp:cNvPr id="0" name=""/>
        <dsp:cNvSpPr/>
      </dsp:nvSpPr>
      <dsp:spPr>
        <a:xfrm>
          <a:off x="0" y="1374399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5EBD1-EA2D-45E4-AE6E-7963164EB2D7}">
      <dsp:nvSpPr>
        <dsp:cNvPr id="0" name=""/>
        <dsp:cNvSpPr/>
      </dsp:nvSpPr>
      <dsp:spPr>
        <a:xfrm>
          <a:off x="0" y="1374399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또한 </a:t>
          </a:r>
          <a:r>
            <a:rPr lang="en-US" sz="1200" kern="1200" dirty="0"/>
            <a:t>Parameter </a:t>
          </a:r>
          <a:r>
            <a:rPr lang="ko-KR" altLang="en-US" sz="1200" kern="1200" dirty="0"/>
            <a:t>수가 적기 때문에 </a:t>
          </a:r>
          <a:r>
            <a:rPr lang="en-US" altLang="ko-KR" sz="1200" kern="1200" dirty="0"/>
            <a:t>Overfitting</a:t>
          </a:r>
          <a:r>
            <a:rPr lang="ko-KR" altLang="en-US" sz="1200" kern="1200" dirty="0"/>
            <a:t>이 일어나는 것도 어느 정도 방지해 줄 수 있다는 장점도 있다</a:t>
          </a:r>
          <a:r>
            <a:rPr lang="en-US" altLang="ko-KR" sz="1200" kern="1200" dirty="0"/>
            <a:t>.</a:t>
          </a:r>
          <a:endParaRPr lang="en-US" sz="1200" kern="1200" dirty="0"/>
        </a:p>
      </dsp:txBody>
      <dsp:txXfrm>
        <a:off x="0" y="1374399"/>
        <a:ext cx="11535697" cy="343348"/>
      </dsp:txXfrm>
    </dsp:sp>
    <dsp:sp modelId="{0D65398E-0719-474F-BA51-502F5E8A32AE}">
      <dsp:nvSpPr>
        <dsp:cNvPr id="0" name=""/>
        <dsp:cNvSpPr/>
      </dsp:nvSpPr>
      <dsp:spPr>
        <a:xfrm>
          <a:off x="0" y="1717747"/>
          <a:ext cx="115356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15333-D8E8-4848-A10E-102CA95290B8}">
      <dsp:nvSpPr>
        <dsp:cNvPr id="0" name=""/>
        <dsp:cNvSpPr/>
      </dsp:nvSpPr>
      <dsp:spPr>
        <a:xfrm>
          <a:off x="0" y="1717747"/>
          <a:ext cx="11535697" cy="343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0" y="1717747"/>
        <a:ext cx="11535697" cy="343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0EB50-85D9-7142-0288-EA0BD856F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01B091-D74B-D917-FF75-AD3E55A80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0555D0-1910-88C2-C06F-47BA35BD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14C73-B650-7A5F-CB9C-F02BE957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8CF9F1-1071-9AD3-0D71-AA7566FE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423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89BBF-635D-021D-5878-ABBE318B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A4C623-9D03-A26A-7E6C-2A0E8720A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429905-F3CB-47EA-DB27-B1DC926A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33202-FF4B-25FA-FD5D-5C82EF26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EDBCC-157A-B5E3-5796-FF291A46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2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A00098-C715-D743-C24E-FF6FDC5E2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EF8882-D4B4-8AE3-353F-746D57576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40EBA9-EF68-9EB9-A638-4F0D4A4F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B71011-4582-5FB5-A77C-0FB3D44F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E7415-AA73-E312-1FA4-F5C04AF9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5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ECA33-5BD0-759F-7755-11259B63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BDBC7-865B-064E-D6E7-9A724085A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E6D70-9D9A-7239-44FA-82FF9E89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57012-D9CA-9947-FB0D-D828B50A9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4F0C3-DC57-CDAA-48DA-FF91C5B4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3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83AA8-C50E-93AA-4ED3-F8498AA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4616D3-2C83-F433-58DA-89947D35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E6174E-1471-D482-A9DF-AE563DC8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387C89-BD65-C49A-9B1B-D46B3406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0A5B27-EAFF-4E97-B07E-05D53393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90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A8711-83D0-1606-8425-BFCF66B5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C1512C-D980-FD99-C659-53B5C9798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C44BF0-7FDD-85BD-1997-429A5F4E5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8016F8-9405-0F3B-8801-F829EEAD5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E04450-BE05-BF5C-43D5-EABCB6F19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B9247B-9A31-0847-5D18-630C61D9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0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DE28C-3DFD-8ED1-F74F-E70AD46F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009E5B-42D4-3F68-13B5-B69F67B20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75B500-CA6D-9851-2DFB-A56C0AF64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E42975-AF17-612D-3C93-D7CE2E826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AAEBB2-C58B-4DF2-283B-51F79DD73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B6A5F9-7085-2063-4093-CF6629A8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24E103-1BE1-85E1-BFF9-B71DCFB0B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4AB5E-5EF5-7115-34A8-6F5712BC8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240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C3EBD-5031-1307-AC5E-2BE92843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EC32D5-00CC-0A80-0388-99FE395B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14ABEE-3DC3-C920-5CB8-F9CFB31FA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6FB1D9-C043-0D60-A68A-C2FA5110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64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44FD46-9A90-66DB-7F60-BB0E58058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090C3E-37EA-C574-E1E5-8D1B91CC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3DD8DE-B2C5-BF0B-866E-E6D034B2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34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ED2CF-20E0-3C53-E4BD-FACEDF36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3AFA72-9EFD-B0B7-0C34-FD0DD2DD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A7CC92-4CA1-15CC-245F-BF5494E4F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49AE6-AD32-5AE0-1D82-6F78A951F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8F1C0F-7644-2FFA-01A9-22256DAC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1F15BA-9747-2325-1AAE-C6A08226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2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DB5AF-7CEC-89B2-8A1D-D46B37D3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CC2F12-5E3B-C69C-E06F-AEFC809ABA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29ADB6-13EB-663F-61D2-263BE2CED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AC2FD3-1ED7-E4C8-0D60-F7B332BA1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A29E2C-A798-831C-C133-57396E4D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564A1A-2814-6D3F-5F02-2F1262CD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8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F37873-28D6-EFAF-18F9-AF46B34C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F01C2-E32F-FDA0-2F92-77E138163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4DDE6-D035-C842-5157-BD7756FF6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96E4-2485-4A83-BF72-2ABBB70BEAB4}" type="datetimeFigureOut">
              <a:rPr lang="ko-KR" altLang="en-US" smtClean="0"/>
              <a:t>2024. 1. 22.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4D092-3647-19F8-B850-0FAFADB83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527F8-CE6F-B1AF-2600-43B64B944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EAF803-4B2C-483A-838E-826C5C824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3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microsoft.com/office/2007/relationships/diagramDrawing" Target="../diagrams/drawing1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26.png"/><Relationship Id="rId4" Type="http://schemas.openxmlformats.org/officeDocument/2006/relationships/diagramData" Target="../diagrams/data12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gi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10.gif"/><Relationship Id="rId5" Type="http://schemas.openxmlformats.org/officeDocument/2006/relationships/diagramData" Target="../diagrams/data6.xml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6.png"/><Relationship Id="rId9" Type="http://schemas.microsoft.com/office/2007/relationships/diagramDrawing" Target="../diagrams/drawing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7B55B-FA3D-A42B-4746-E236ECC4B976}"/>
              </a:ext>
            </a:extLst>
          </p:cNvPr>
          <p:cNvSpPr txBox="1"/>
          <p:nvPr/>
        </p:nvSpPr>
        <p:spPr>
          <a:xfrm>
            <a:off x="4904135" y="217650"/>
            <a:ext cx="2383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Background</a:t>
            </a:r>
          </a:p>
        </p:txBody>
      </p:sp>
      <p:graphicFrame>
        <p:nvGraphicFramePr>
          <p:cNvPr id="5" name="TextBox 5">
            <a:extLst>
              <a:ext uri="{FF2B5EF4-FFF2-40B4-BE49-F238E27FC236}">
                <a16:creationId xmlns:a16="http://schemas.microsoft.com/office/drawing/2014/main" id="{829DA847-DB86-86C6-928B-AD66010BE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594123"/>
              </p:ext>
            </p:extLst>
          </p:nvPr>
        </p:nvGraphicFramePr>
        <p:xfrm>
          <a:off x="380999" y="4578247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CF23B8-0FF2-C263-1F89-6D7598F3A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" y="1060258"/>
            <a:ext cx="4608513" cy="2861908"/>
          </a:xfrm>
          <a:prstGeom prst="rect">
            <a:avLst/>
          </a:prstGeom>
        </p:spPr>
      </p:pic>
      <p:pic>
        <p:nvPicPr>
          <p:cNvPr id="17412" name="Picture 4" descr="Sigmoid Function을 쓰지 않는 이유 : 네이버 블로그">
            <a:extLst>
              <a:ext uri="{FF2B5EF4-FFF2-40B4-BE49-F238E27FC236}">
                <a16:creationId xmlns:a16="http://schemas.microsoft.com/office/drawing/2014/main" id="{7926B1BE-75F5-8C02-15EB-13C277CB6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" b="-404"/>
          <a:stretch/>
        </p:blipFill>
        <p:spPr bwMode="auto">
          <a:xfrm>
            <a:off x="5562802" y="860424"/>
            <a:ext cx="2908098" cy="365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5FAAD93E-01DD-B034-7E26-E32800601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5"/>
          <a:stretch/>
        </p:blipFill>
        <p:spPr bwMode="auto">
          <a:xfrm>
            <a:off x="9425702" y="725185"/>
            <a:ext cx="2294811" cy="18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CA51FD4-3FEE-4C14-A8AB-C2D5250BD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945"/>
          <a:stretch/>
        </p:blipFill>
        <p:spPr bwMode="auto">
          <a:xfrm>
            <a:off x="9345613" y="2622716"/>
            <a:ext cx="2294811" cy="18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E5497A0-2352-B88D-C804-F9388150D4E1}"/>
              </a:ext>
            </a:extLst>
          </p:cNvPr>
          <p:cNvSpPr/>
          <p:nvPr/>
        </p:nvSpPr>
        <p:spPr>
          <a:xfrm>
            <a:off x="8611036" y="2349666"/>
            <a:ext cx="671513" cy="7429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59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4976A1-16BC-8EA5-13ED-CA8B5EB7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66" y="889000"/>
            <a:ext cx="9973667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0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F31E12-F03B-194D-EB97-101C2DB3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993775"/>
            <a:ext cx="10179050" cy="5479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9CB75-9F97-69DE-6E84-C2E18CDE7179}"/>
              </a:ext>
            </a:extLst>
          </p:cNvPr>
          <p:cNvSpPr txBox="1"/>
          <p:nvPr/>
        </p:nvSpPr>
        <p:spPr>
          <a:xfrm>
            <a:off x="5001031" y="235586"/>
            <a:ext cx="218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Dense-121</a:t>
            </a:r>
          </a:p>
        </p:txBody>
      </p:sp>
    </p:spTree>
    <p:extLst>
      <p:ext uri="{BB962C8B-B14F-4D97-AF65-F5344CB8AC3E}">
        <p14:creationId xmlns:p14="http://schemas.microsoft.com/office/powerpoint/2010/main" val="357804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721A48-A402-D89A-AC10-1DCDACE4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4" y="849481"/>
            <a:ext cx="5743344" cy="30918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F4C4BA7-1C26-1AD2-3CFB-15B64A99BF6E}"/>
              </a:ext>
            </a:extLst>
          </p:cNvPr>
          <p:cNvSpPr/>
          <p:nvPr/>
        </p:nvSpPr>
        <p:spPr>
          <a:xfrm>
            <a:off x="187874" y="913489"/>
            <a:ext cx="1028701" cy="935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6B90D6-4394-4804-91AD-5A1DD2BCA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42"/>
          <a:stretch/>
        </p:blipFill>
        <p:spPr>
          <a:xfrm>
            <a:off x="4863319" y="3090183"/>
            <a:ext cx="6763531" cy="4092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BEBA5F-25B5-2695-7159-ADC9BBACE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20" y="3499462"/>
            <a:ext cx="4737100" cy="4709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54C620-B93E-3C02-D198-1DFA20301310}"/>
              </a:ext>
            </a:extLst>
          </p:cNvPr>
          <p:cNvSpPr txBox="1"/>
          <p:nvPr/>
        </p:nvSpPr>
        <p:spPr>
          <a:xfrm>
            <a:off x="4154129" y="235586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Convolution</a:t>
            </a:r>
            <a:r>
              <a:rPr lang="ko-KR" altLang="en-US" sz="3200" dirty="0"/>
              <a:t> </a:t>
            </a:r>
            <a:r>
              <a:rPr lang="en-US" altLang="ko-KR" sz="3200" dirty="0"/>
              <a:t>Layer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43ACF66-EE8C-3DC6-A5AF-30CA88BFC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0603350"/>
              </p:ext>
            </p:extLst>
          </p:nvPr>
        </p:nvGraphicFramePr>
        <p:xfrm>
          <a:off x="380999" y="4304342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8A7A4D8D-0F13-B062-9FE8-C7DF0DB05D61}"/>
              </a:ext>
            </a:extLst>
          </p:cNvPr>
          <p:cNvGrpSpPr/>
          <p:nvPr/>
        </p:nvGrpSpPr>
        <p:grpSpPr>
          <a:xfrm>
            <a:off x="6705284" y="1410426"/>
            <a:ext cx="4299525" cy="699990"/>
            <a:chOff x="6546534" y="1641755"/>
            <a:chExt cx="4299525" cy="69999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D6718D7-BF21-AB0A-C17A-645132D67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42" t="5249" r="69709" b="88923"/>
            <a:stretch/>
          </p:blipFill>
          <p:spPr>
            <a:xfrm>
              <a:off x="6546534" y="1641755"/>
              <a:ext cx="2777550" cy="29604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3D60835-740B-25AD-949C-6B681E043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41" t="10356" r="72639" b="80874"/>
            <a:stretch/>
          </p:blipFill>
          <p:spPr>
            <a:xfrm>
              <a:off x="6546534" y="1896198"/>
              <a:ext cx="2485450" cy="44554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765E01A-FF5E-BCED-BBC8-FB772B079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391" t="5250" r="58913" b="90000"/>
            <a:stretch/>
          </p:blipFill>
          <p:spPr>
            <a:xfrm>
              <a:off x="9438959" y="1641756"/>
              <a:ext cx="1066800" cy="2413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E30BDDF-D2BB-47A1-AC15-6FC87A189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391" t="5250" r="58913" b="93850"/>
            <a:stretch/>
          </p:blipFill>
          <p:spPr>
            <a:xfrm>
              <a:off x="9130984" y="1641756"/>
              <a:ext cx="1066800" cy="4571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670AA4B-609C-A666-AEC1-7013807F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633" t="9513" r="83551" b="89587"/>
            <a:stretch/>
          </p:blipFill>
          <p:spPr>
            <a:xfrm>
              <a:off x="9012934" y="1858354"/>
              <a:ext cx="1377950" cy="4571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1369D0A-BB92-2712-046B-8A29F161F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633" t="9447" r="86225" b="89256"/>
            <a:stretch/>
          </p:blipFill>
          <p:spPr>
            <a:xfrm>
              <a:off x="9705084" y="1855026"/>
              <a:ext cx="1111250" cy="6587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2DC8FBD-9099-D4B9-7760-555A368E3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3004" t="10356" r="29297" b="80874"/>
            <a:stretch/>
          </p:blipFill>
          <p:spPr>
            <a:xfrm>
              <a:off x="9031984" y="1896198"/>
              <a:ext cx="1765300" cy="44554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75FE3DE-2DAA-94AE-F0ED-71208CD97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391" t="5250" r="58913" b="93850"/>
            <a:stretch/>
          </p:blipFill>
          <p:spPr>
            <a:xfrm>
              <a:off x="9779259" y="1641756"/>
              <a:ext cx="1066800" cy="4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71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44157-4206-91E2-AADE-753D923EC9B7}"/>
              </a:ext>
            </a:extLst>
          </p:cNvPr>
          <p:cNvSpPr txBox="1"/>
          <p:nvPr/>
        </p:nvSpPr>
        <p:spPr>
          <a:xfrm>
            <a:off x="4635166" y="217650"/>
            <a:ext cx="2465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Dense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C8CC0F-BD81-82A4-BA7D-14D1B7BED3BC}"/>
                  </a:ext>
                </a:extLst>
              </p:cNvPr>
              <p:cNvSpPr txBox="1"/>
              <p:nvPr/>
            </p:nvSpPr>
            <p:spPr>
              <a:xfrm>
                <a:off x="380999" y="6296791"/>
                <a:ext cx="25705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C8CC0F-BD81-82A4-BA7D-14D1B7BED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6296791"/>
                <a:ext cx="2570511" cy="276999"/>
              </a:xfrm>
              <a:prstGeom prst="rect">
                <a:avLst/>
              </a:prstGeom>
              <a:blipFill>
                <a:blip r:embed="rId2"/>
                <a:stretch>
                  <a:fillRect l="-948" r="-2370"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Drawing">
            <a:extLst>
              <a:ext uri="{FF2B5EF4-FFF2-40B4-BE49-F238E27FC236}">
                <a16:creationId xmlns:a16="http://schemas.microsoft.com/office/drawing/2014/main" id="{39D0D430-ED32-C306-EA0B-80A01C30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4757379"/>
            <a:ext cx="5710084" cy="13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4B4C0A-11EE-10D2-F35B-7F9A8E14D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964" y="1199239"/>
            <a:ext cx="5569653" cy="19383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03096B-AC81-ADCB-9796-367154836F75}"/>
              </a:ext>
            </a:extLst>
          </p:cNvPr>
          <p:cNvSpPr/>
          <p:nvPr/>
        </p:nvSpPr>
        <p:spPr>
          <a:xfrm>
            <a:off x="6743699" y="1568450"/>
            <a:ext cx="5297917" cy="15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767224-F8F6-CB23-4EA1-554BA112F674}"/>
              </a:ext>
            </a:extLst>
          </p:cNvPr>
          <p:cNvSpPr/>
          <p:nvPr/>
        </p:nvSpPr>
        <p:spPr>
          <a:xfrm>
            <a:off x="6743698" y="2248238"/>
            <a:ext cx="5297917" cy="15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6869ED-BDBC-863C-35E8-B9F7F5CF8B77}"/>
              </a:ext>
            </a:extLst>
          </p:cNvPr>
          <p:cNvSpPr/>
          <p:nvPr/>
        </p:nvSpPr>
        <p:spPr>
          <a:xfrm>
            <a:off x="6743698" y="2934714"/>
            <a:ext cx="5297917" cy="15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9B0F725-4FB6-52AE-9C7C-036752511B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3" t="4733" r="55348" b="89699"/>
          <a:stretch/>
        </p:blipFill>
        <p:spPr>
          <a:xfrm>
            <a:off x="6973734" y="3990912"/>
            <a:ext cx="4224833" cy="2828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FB2F91-BB8C-1554-E286-9B786C1E6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3" t="19538" r="55348" b="70707"/>
          <a:stretch/>
        </p:blipFill>
        <p:spPr>
          <a:xfrm>
            <a:off x="6973734" y="4261795"/>
            <a:ext cx="4224833" cy="4955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467906-7037-36FB-C85D-013A8AF13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74" y="849481"/>
            <a:ext cx="5743344" cy="30918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6B6924-1BDB-62D1-E62A-9BAD0BB5D621}"/>
              </a:ext>
            </a:extLst>
          </p:cNvPr>
          <p:cNvSpPr/>
          <p:nvPr/>
        </p:nvSpPr>
        <p:spPr>
          <a:xfrm>
            <a:off x="467274" y="1939014"/>
            <a:ext cx="3660226" cy="935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09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1EA5532-CD01-95CB-91C7-815A3A56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" y="4324916"/>
            <a:ext cx="5635825" cy="189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EB8F24-AE0C-865B-91BB-850E1C4B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4" y="849481"/>
            <a:ext cx="5743344" cy="309183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1B6E80-2B80-2047-D424-7E51F940FFB3}"/>
              </a:ext>
            </a:extLst>
          </p:cNvPr>
          <p:cNvSpPr/>
          <p:nvPr/>
        </p:nvSpPr>
        <p:spPr>
          <a:xfrm>
            <a:off x="886374" y="3073400"/>
            <a:ext cx="2999826" cy="903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632547A-B9CE-770B-7FE0-ACFB61A28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964" y="1199239"/>
            <a:ext cx="5569653" cy="19383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BCC683-8EE5-960A-AE69-04FB281A0611}"/>
              </a:ext>
            </a:extLst>
          </p:cNvPr>
          <p:cNvSpPr/>
          <p:nvPr/>
        </p:nvSpPr>
        <p:spPr>
          <a:xfrm>
            <a:off x="6743699" y="1720850"/>
            <a:ext cx="5297917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2439E0-549C-4129-286F-CF002C9753DA}"/>
              </a:ext>
            </a:extLst>
          </p:cNvPr>
          <p:cNvSpPr/>
          <p:nvPr/>
        </p:nvSpPr>
        <p:spPr>
          <a:xfrm>
            <a:off x="6743699" y="2407561"/>
            <a:ext cx="5297917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61D690D-2404-DCD9-CC50-81D6E1D35C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3" t="4733" r="55348" b="89699"/>
          <a:stretch/>
        </p:blipFill>
        <p:spPr>
          <a:xfrm>
            <a:off x="6973734" y="3990912"/>
            <a:ext cx="4224833" cy="2828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CF0C536-39A0-88E9-B5FD-1BCF7F67E6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3" t="19538" r="55348" b="70707"/>
          <a:stretch/>
        </p:blipFill>
        <p:spPr>
          <a:xfrm>
            <a:off x="6973734" y="4261795"/>
            <a:ext cx="4224833" cy="49558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C8CD284-EE0B-E388-FC4E-E7E6D93D0DFB}"/>
              </a:ext>
            </a:extLst>
          </p:cNvPr>
          <p:cNvSpPr txBox="1"/>
          <p:nvPr/>
        </p:nvSpPr>
        <p:spPr>
          <a:xfrm>
            <a:off x="4470683" y="217650"/>
            <a:ext cx="3250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Bottleneck Layer</a:t>
            </a:r>
          </a:p>
        </p:txBody>
      </p:sp>
    </p:spTree>
    <p:extLst>
      <p:ext uri="{BB962C8B-B14F-4D97-AF65-F5344CB8AC3E}">
        <p14:creationId xmlns:p14="http://schemas.microsoft.com/office/powerpoint/2010/main" val="273525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C8CC0F-BD81-82A4-BA7D-14D1B7BED3BC}"/>
                  </a:ext>
                </a:extLst>
              </p:cNvPr>
              <p:cNvSpPr txBox="1"/>
              <p:nvPr/>
            </p:nvSpPr>
            <p:spPr>
              <a:xfrm>
                <a:off x="6447852" y="1350896"/>
                <a:ext cx="25705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C8CC0F-BD81-82A4-BA7D-14D1B7BED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52" y="1350896"/>
                <a:ext cx="2570511" cy="276999"/>
              </a:xfrm>
              <a:prstGeom prst="rect">
                <a:avLst/>
              </a:prstGeom>
              <a:blipFill>
                <a:blip r:embed="rId2"/>
                <a:stretch>
                  <a:fillRect l="-1188" r="-2613"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5E8A08C-C219-F933-E491-37FD01E8F717}"/>
              </a:ext>
            </a:extLst>
          </p:cNvPr>
          <p:cNvSpPr txBox="1"/>
          <p:nvPr/>
        </p:nvSpPr>
        <p:spPr>
          <a:xfrm>
            <a:off x="4553237" y="217650"/>
            <a:ext cx="3085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Transition</a:t>
            </a:r>
            <a:r>
              <a:rPr lang="ko-KR" altLang="en-US" sz="3200" dirty="0"/>
              <a:t> </a:t>
            </a:r>
            <a:r>
              <a:rPr lang="en-US" altLang="ko-KR" sz="3200" dirty="0"/>
              <a:t>Layer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7083364-DEA6-1CAA-862C-FBD86071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00" y="1901561"/>
            <a:ext cx="6150050" cy="10933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2B150E-B919-38B7-198D-2AD7571E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74" y="849481"/>
            <a:ext cx="5743344" cy="30918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DE3F01-67BA-001B-13F8-B8DFF15C880B}"/>
              </a:ext>
            </a:extLst>
          </p:cNvPr>
          <p:cNvSpPr/>
          <p:nvPr/>
        </p:nvSpPr>
        <p:spPr>
          <a:xfrm>
            <a:off x="3498850" y="2076451"/>
            <a:ext cx="1758950" cy="84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TextBox 5">
            <a:extLst>
              <a:ext uri="{FF2B5EF4-FFF2-40B4-BE49-F238E27FC236}">
                <a16:creationId xmlns:a16="http://schemas.microsoft.com/office/drawing/2014/main" id="{85FB39BE-4C23-6568-199F-6C29AECCFB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906157"/>
              </p:ext>
            </p:extLst>
          </p:nvPr>
        </p:nvGraphicFramePr>
        <p:xfrm>
          <a:off x="380999" y="4304342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89C540B8-DFFC-D9D6-2717-DF65674271DB}"/>
              </a:ext>
            </a:extLst>
          </p:cNvPr>
          <p:cNvGrpSpPr/>
          <p:nvPr/>
        </p:nvGrpSpPr>
        <p:grpSpPr>
          <a:xfrm>
            <a:off x="5826700" y="3254793"/>
            <a:ext cx="4492050" cy="742336"/>
            <a:chOff x="5826700" y="3254793"/>
            <a:chExt cx="4492050" cy="74233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8639534-67A6-026F-D7D6-6A7E38F81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42" t="5249" r="69709" b="88923"/>
            <a:stretch/>
          </p:blipFill>
          <p:spPr>
            <a:xfrm>
              <a:off x="5826700" y="3258120"/>
              <a:ext cx="2777550" cy="29604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EC58CCD-DA8A-3547-0151-369C17099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41" t="29025" r="72639" b="61244"/>
            <a:stretch/>
          </p:blipFill>
          <p:spPr>
            <a:xfrm>
              <a:off x="5826700" y="3502749"/>
              <a:ext cx="2485450" cy="49438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9B2151A-25AA-7413-6992-0AD18220F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391" t="5250" r="58913" b="90000"/>
            <a:stretch/>
          </p:blipFill>
          <p:spPr>
            <a:xfrm>
              <a:off x="8852475" y="3258121"/>
              <a:ext cx="1066800" cy="2413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C3F8D16-D5DC-832D-E78A-21F1884E4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391" t="5250" r="58913" b="93850"/>
            <a:stretch/>
          </p:blipFill>
          <p:spPr>
            <a:xfrm>
              <a:off x="8411150" y="3258121"/>
              <a:ext cx="1066800" cy="4571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83865A7-A70B-BE30-5EB4-6B94AF0B1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391" t="5184" r="62134" b="93850"/>
            <a:stretch/>
          </p:blipFill>
          <p:spPr>
            <a:xfrm>
              <a:off x="9573200" y="3254793"/>
              <a:ext cx="745550" cy="4904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EE032E6-3AD9-18C6-9DBF-B73C11E99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038" t="29025" r="27843" b="61277"/>
            <a:stretch/>
          </p:blipFill>
          <p:spPr>
            <a:xfrm>
              <a:off x="8312150" y="3502749"/>
              <a:ext cx="2006600" cy="49265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AB7A419-05C9-B520-ABAE-5C8033BA6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633" t="9513" r="83551" b="89587"/>
            <a:stretch/>
          </p:blipFill>
          <p:spPr>
            <a:xfrm>
              <a:off x="8293100" y="3474719"/>
              <a:ext cx="1377950" cy="45719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8F869D2-ACC2-176C-A8E7-BC918A9C4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633" t="9447" r="83997" b="89587"/>
            <a:stretch/>
          </p:blipFill>
          <p:spPr>
            <a:xfrm>
              <a:off x="8985250" y="3471391"/>
              <a:ext cx="1333500" cy="49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592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44157-4206-91E2-AADE-753D923EC9B7}"/>
              </a:ext>
            </a:extLst>
          </p:cNvPr>
          <p:cNvSpPr txBox="1"/>
          <p:nvPr/>
        </p:nvSpPr>
        <p:spPr>
          <a:xfrm>
            <a:off x="3470114" y="217650"/>
            <a:ext cx="5955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Transition Layer -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C8CC0F-BD81-82A4-BA7D-14D1B7BED3BC}"/>
                  </a:ext>
                </a:extLst>
              </p:cNvPr>
              <p:cNvSpPr txBox="1"/>
              <p:nvPr/>
            </p:nvSpPr>
            <p:spPr>
              <a:xfrm>
                <a:off x="6447852" y="1350896"/>
                <a:ext cx="25705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C8CC0F-BD81-82A4-BA7D-14D1B7BED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52" y="1350896"/>
                <a:ext cx="2570511" cy="276999"/>
              </a:xfrm>
              <a:prstGeom prst="rect">
                <a:avLst/>
              </a:prstGeom>
              <a:blipFill>
                <a:blip r:embed="rId2"/>
                <a:stretch>
                  <a:fillRect l="-1188" r="-2613"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339C1257-67F9-331C-CC77-43E5051D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4" y="849481"/>
            <a:ext cx="5743344" cy="30918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090C6F-AA53-9A81-2F61-3DFBCCAFB7A7}"/>
              </a:ext>
            </a:extLst>
          </p:cNvPr>
          <p:cNvSpPr/>
          <p:nvPr/>
        </p:nvSpPr>
        <p:spPr>
          <a:xfrm>
            <a:off x="3498850" y="2076451"/>
            <a:ext cx="1758950" cy="84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TextBox 5">
            <a:extLst>
              <a:ext uri="{FF2B5EF4-FFF2-40B4-BE49-F238E27FC236}">
                <a16:creationId xmlns:a16="http://schemas.microsoft.com/office/drawing/2014/main" id="{02C9F6CF-5DDF-93E5-5FC8-403E88DA8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0620251"/>
              </p:ext>
            </p:extLst>
          </p:nvPr>
        </p:nvGraphicFramePr>
        <p:xfrm>
          <a:off x="380999" y="4304342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7A0FC999-AB22-5B36-6ED3-33DE9F11F4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6700" y="2080657"/>
            <a:ext cx="3329590" cy="8227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9458B5-CF9A-6197-4914-A964E2102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6700" y="2949149"/>
            <a:ext cx="6150050" cy="10933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327E5-DF45-5479-55F7-A3D4A3A61F05}"/>
              </a:ext>
            </a:extLst>
          </p:cNvPr>
          <p:cNvSpPr/>
          <p:nvPr/>
        </p:nvSpPr>
        <p:spPr>
          <a:xfrm>
            <a:off x="6096001" y="2687621"/>
            <a:ext cx="1416050" cy="15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DD7F6F-D934-9AAA-FB1E-E4FBB6E82B44}"/>
              </a:ext>
            </a:extLst>
          </p:cNvPr>
          <p:cNvSpPr/>
          <p:nvPr/>
        </p:nvSpPr>
        <p:spPr>
          <a:xfrm>
            <a:off x="8454615" y="3338738"/>
            <a:ext cx="765585" cy="141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01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44157-4206-91E2-AADE-753D923EC9B7}"/>
              </a:ext>
            </a:extLst>
          </p:cNvPr>
          <p:cNvSpPr txBox="1"/>
          <p:nvPr/>
        </p:nvSpPr>
        <p:spPr>
          <a:xfrm>
            <a:off x="4081481" y="217650"/>
            <a:ext cx="3699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Classification Layer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9C1257-67F9-331C-CC77-43E5051DE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4" y="849481"/>
            <a:ext cx="5743344" cy="30918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090C6F-AA53-9A81-2F61-3DFBCCAFB7A7}"/>
              </a:ext>
            </a:extLst>
          </p:cNvPr>
          <p:cNvSpPr/>
          <p:nvPr/>
        </p:nvSpPr>
        <p:spPr>
          <a:xfrm>
            <a:off x="4368800" y="869918"/>
            <a:ext cx="1562418" cy="1384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TextBox 5">
            <a:extLst>
              <a:ext uri="{FF2B5EF4-FFF2-40B4-BE49-F238E27FC236}">
                <a16:creationId xmlns:a16="http://schemas.microsoft.com/office/drawing/2014/main" id="{02C9F6CF-5DDF-93E5-5FC8-403E88DA8764}"/>
              </a:ext>
            </a:extLst>
          </p:cNvPr>
          <p:cNvGraphicFramePr/>
          <p:nvPr/>
        </p:nvGraphicFramePr>
        <p:xfrm>
          <a:off x="380999" y="4304342"/>
          <a:ext cx="11535697" cy="1723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2B27F30-677B-212A-6D98-427CEE1156D5}"/>
              </a:ext>
            </a:extLst>
          </p:cNvPr>
          <p:cNvGrpSpPr/>
          <p:nvPr/>
        </p:nvGrpSpPr>
        <p:grpSpPr>
          <a:xfrm>
            <a:off x="6553200" y="1301750"/>
            <a:ext cx="4813300" cy="730249"/>
            <a:chOff x="6337300" y="1631950"/>
            <a:chExt cx="4813300" cy="7302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77EFA9B-36F3-1957-0F0E-EF0462349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41" t="5250" r="71646" b="90125"/>
            <a:stretch/>
          </p:blipFill>
          <p:spPr>
            <a:xfrm>
              <a:off x="6337300" y="1631950"/>
              <a:ext cx="2584450" cy="2349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5620ED-632C-EF85-55CD-A74B9A874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41" t="84813" r="55411" b="5438"/>
            <a:stretch/>
          </p:blipFill>
          <p:spPr>
            <a:xfrm>
              <a:off x="6337300" y="1866900"/>
              <a:ext cx="4203700" cy="49529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0CC3999-79ED-3200-945F-72E32C3A2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317" t="84813" r="26382" b="5438"/>
            <a:stretch/>
          </p:blipFill>
          <p:spPr>
            <a:xfrm>
              <a:off x="8826500" y="1866900"/>
              <a:ext cx="2324100" cy="49529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CC5DF8A-089A-2C24-CA8B-CA1F6107D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391" t="5250" r="58913" b="90000"/>
            <a:stretch/>
          </p:blipFill>
          <p:spPr>
            <a:xfrm>
              <a:off x="9502775" y="1631950"/>
              <a:ext cx="1066800" cy="2413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41FC71-570B-5968-548F-C4B98919A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391" t="5250" r="58913" b="93850"/>
            <a:stretch/>
          </p:blipFill>
          <p:spPr>
            <a:xfrm>
              <a:off x="8921750" y="1631950"/>
              <a:ext cx="1066800" cy="4571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ACBF57E-AEC4-8DCD-55FA-828A04F70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391" t="5250" r="58913" b="93850"/>
            <a:stretch/>
          </p:blipFill>
          <p:spPr>
            <a:xfrm>
              <a:off x="10083800" y="1631950"/>
              <a:ext cx="1066800" cy="45719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977A5B-6DD3-B013-D9DE-015F261D97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391" t="5250" r="58913" b="93850"/>
            <a:stretch/>
          </p:blipFill>
          <p:spPr>
            <a:xfrm>
              <a:off x="8969375" y="1866900"/>
              <a:ext cx="1066800" cy="4571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209DD3-25CE-2F65-A528-C01C4A55A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391" t="5250" r="58913" b="93850"/>
            <a:stretch/>
          </p:blipFill>
          <p:spPr>
            <a:xfrm>
              <a:off x="9259888" y="1866900"/>
              <a:ext cx="1066800" cy="4571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0278F37-4406-5F36-45A3-1CCB87DB50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391" t="5250" r="58913" b="93850"/>
            <a:stretch/>
          </p:blipFill>
          <p:spPr>
            <a:xfrm>
              <a:off x="9806244" y="1866900"/>
              <a:ext cx="1066800" cy="45719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D446A05-6728-5D83-9E93-B1900D2CA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3776" y="2345846"/>
            <a:ext cx="415594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74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41F0941-BBFC-2A0A-2F86-1AB7D9213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97"/>
          <a:stretch/>
        </p:blipFill>
        <p:spPr>
          <a:xfrm>
            <a:off x="1549201" y="1692274"/>
            <a:ext cx="8817095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22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3CAD1F-D24B-A7C8-1336-866CD4217E79}"/>
              </a:ext>
            </a:extLst>
          </p:cNvPr>
          <p:cNvSpPr txBox="1"/>
          <p:nvPr/>
        </p:nvSpPr>
        <p:spPr>
          <a:xfrm>
            <a:off x="4259600" y="217650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Dataset</a:t>
            </a:r>
            <a:r>
              <a:rPr lang="ko-KR" altLang="en-US" sz="3200" dirty="0"/>
              <a:t> </a:t>
            </a:r>
            <a:r>
              <a:rPr lang="en-US" altLang="ko-KR" sz="3200" dirty="0"/>
              <a:t>&amp;</a:t>
            </a:r>
            <a:r>
              <a:rPr lang="ko-KR" altLang="en-US" sz="3200" dirty="0"/>
              <a:t> </a:t>
            </a:r>
            <a:r>
              <a:rPr lang="en-US" altLang="ko-KR" sz="3200" dirty="0"/>
              <a:t>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A7312-D834-3F05-1771-B3F551D09AB1}"/>
              </a:ext>
            </a:extLst>
          </p:cNvPr>
          <p:cNvSpPr txBox="1"/>
          <p:nvPr/>
        </p:nvSpPr>
        <p:spPr>
          <a:xfrm>
            <a:off x="492369" y="2089528"/>
            <a:ext cx="4923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CIFAR – CIFAR10, CIFAR100</a:t>
            </a:r>
            <a:r>
              <a:rPr kumimoji="1" lang="ko-KR" altLang="en-US" dirty="0"/>
              <a:t>을 사용하여 각각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개의 클래스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개의 클래스를 사용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SVHN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거리 뷰 집 번호 데이터 셋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ImageNet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ILSVRC 2012 </a:t>
            </a:r>
            <a:r>
              <a:rPr kumimoji="1" lang="ko-KR" altLang="en-US" dirty="0"/>
              <a:t>분류 데이터셋 사용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AD9F2-605F-7724-F0D8-2252FA6A5548}"/>
              </a:ext>
            </a:extLst>
          </p:cNvPr>
          <p:cNvSpPr txBox="1"/>
          <p:nvPr/>
        </p:nvSpPr>
        <p:spPr>
          <a:xfrm>
            <a:off x="1840525" y="1178087"/>
            <a:ext cx="1359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Dataset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C0440-6ED0-8477-C412-3F889F79E4C9}"/>
              </a:ext>
            </a:extLst>
          </p:cNvPr>
          <p:cNvSpPr txBox="1"/>
          <p:nvPr/>
        </p:nvSpPr>
        <p:spPr>
          <a:xfrm>
            <a:off x="8622325" y="1178086"/>
            <a:ext cx="1359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Training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5B75D-8225-231D-5F5B-9859D4344699}"/>
              </a:ext>
            </a:extLst>
          </p:cNvPr>
          <p:cNvSpPr txBox="1"/>
          <p:nvPr/>
        </p:nvSpPr>
        <p:spPr>
          <a:xfrm>
            <a:off x="7060226" y="2089528"/>
            <a:ext cx="47566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SGD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CIFAR10 – epoch 300, batch size 64, </a:t>
            </a:r>
            <a:r>
              <a:rPr kumimoji="1" lang="en-US" altLang="ko-KR" dirty="0" err="1"/>
              <a:t>lr</a:t>
            </a:r>
            <a:r>
              <a:rPr kumimoji="1" lang="en-US" altLang="ko-KR" dirty="0"/>
              <a:t> 0.1, epoch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일 때 </a:t>
            </a:r>
            <a:r>
              <a:rPr kumimoji="1" lang="en-US" altLang="ko-KR" dirty="0" err="1"/>
              <a:t>lr</a:t>
            </a:r>
            <a:r>
              <a:rPr kumimoji="1" lang="en-US" altLang="ko-KR" dirty="0"/>
              <a:t>*0.1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SVHN – epoch 40, batch size 64, lr0.1, epoch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75%</a:t>
            </a:r>
            <a:r>
              <a:rPr kumimoji="1" lang="ko-KR" altLang="en-US" dirty="0"/>
              <a:t>일 때 </a:t>
            </a:r>
            <a:r>
              <a:rPr kumimoji="1" lang="en-US" altLang="ko-KR" dirty="0" err="1"/>
              <a:t>lr</a:t>
            </a:r>
            <a:r>
              <a:rPr kumimoji="1" lang="en-US" altLang="ko-KR" dirty="0"/>
              <a:t>*0.1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ImageNet – epoch 90, batch size 256, </a:t>
            </a:r>
            <a:r>
              <a:rPr kumimoji="1" lang="en-US" altLang="ko-KR" dirty="0" err="1"/>
              <a:t>lr</a:t>
            </a:r>
            <a:r>
              <a:rPr kumimoji="1" lang="en-US" altLang="ko-KR" dirty="0"/>
              <a:t> 0.1, epoch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30,</a:t>
            </a:r>
            <a:r>
              <a:rPr kumimoji="1" lang="ko-KR" altLang="en-US" dirty="0"/>
              <a:t> </a:t>
            </a:r>
            <a:r>
              <a:rPr kumimoji="1" lang="en-US" altLang="ko-KR" dirty="0"/>
              <a:t>60</a:t>
            </a:r>
            <a:r>
              <a:rPr kumimoji="1" lang="ko-KR" altLang="en-US" dirty="0"/>
              <a:t>일 때 </a:t>
            </a:r>
            <a:r>
              <a:rPr kumimoji="1" lang="en-US" altLang="ko-KR" dirty="0" err="1"/>
              <a:t>lr</a:t>
            </a:r>
            <a:r>
              <a:rPr kumimoji="1" lang="en-US" altLang="ko-KR" dirty="0"/>
              <a:t>*0.1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10~4</a:t>
            </a:r>
            <a:r>
              <a:rPr kumimoji="1" lang="ko-KR" altLang="en-US" dirty="0"/>
              <a:t>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0,9 </a:t>
            </a:r>
            <a:r>
              <a:rPr kumimoji="1" lang="en-US" altLang="ko-KR" dirty="0" err="1"/>
              <a:t>Nesteroy</a:t>
            </a:r>
            <a:r>
              <a:rPr kumimoji="1" lang="en-US" altLang="ko-KR" dirty="0"/>
              <a:t> momentum</a:t>
            </a:r>
            <a:r>
              <a:rPr kumimoji="1" lang="ko-KR" altLang="en-US" dirty="0"/>
              <a:t>을 사용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Dropout rate = 0.2</a:t>
            </a:r>
          </a:p>
        </p:txBody>
      </p:sp>
    </p:spTree>
    <p:extLst>
      <p:ext uri="{BB962C8B-B14F-4D97-AF65-F5344CB8AC3E}">
        <p14:creationId xmlns:p14="http://schemas.microsoft.com/office/powerpoint/2010/main" val="277920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7B55B-FA3D-A42B-4746-E236ECC4B976}"/>
              </a:ext>
            </a:extLst>
          </p:cNvPr>
          <p:cNvSpPr txBox="1"/>
          <p:nvPr/>
        </p:nvSpPr>
        <p:spPr>
          <a:xfrm>
            <a:off x="4904135" y="217650"/>
            <a:ext cx="2383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Background</a:t>
            </a:r>
          </a:p>
        </p:txBody>
      </p:sp>
      <p:graphicFrame>
        <p:nvGraphicFramePr>
          <p:cNvPr id="5" name="TextBox 5">
            <a:extLst>
              <a:ext uri="{FF2B5EF4-FFF2-40B4-BE49-F238E27FC236}">
                <a16:creationId xmlns:a16="http://schemas.microsoft.com/office/drawing/2014/main" id="{829DA847-DB86-86C6-928B-AD66010BE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448787"/>
              </p:ext>
            </p:extLst>
          </p:nvPr>
        </p:nvGraphicFramePr>
        <p:xfrm>
          <a:off x="380999" y="4578247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436" name="Picture 4" descr="Drawing">
            <a:extLst>
              <a:ext uri="{FF2B5EF4-FFF2-40B4-BE49-F238E27FC236}">
                <a16:creationId xmlns:a16="http://schemas.microsoft.com/office/drawing/2014/main" id="{051C1579-A9DA-34D8-DB2A-7A7D9852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418228"/>
            <a:ext cx="5402718" cy="25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Drawing">
            <a:extLst>
              <a:ext uri="{FF2B5EF4-FFF2-40B4-BE49-F238E27FC236}">
                <a16:creationId xmlns:a16="http://schemas.microsoft.com/office/drawing/2014/main" id="{0D150181-CA07-451C-303E-656E44C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23" y="1647408"/>
            <a:ext cx="5107650" cy="231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B970365-8962-5CC2-C7D6-C7EFB845F592}"/>
              </a:ext>
            </a:extLst>
          </p:cNvPr>
          <p:cNvSpPr/>
          <p:nvPr/>
        </p:nvSpPr>
        <p:spPr>
          <a:xfrm>
            <a:off x="5760242" y="2349666"/>
            <a:ext cx="671513" cy="7429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0254C-5E77-F415-8851-757C12583E44}"/>
              </a:ext>
            </a:extLst>
          </p:cNvPr>
          <p:cNvSpPr txBox="1"/>
          <p:nvPr/>
        </p:nvSpPr>
        <p:spPr>
          <a:xfrm>
            <a:off x="380999" y="3593112"/>
            <a:ext cx="1612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🐶     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8F1C1-BB68-8B07-5533-D1E67F93DAD8}"/>
              </a:ext>
            </a:extLst>
          </p:cNvPr>
          <p:cNvSpPr txBox="1"/>
          <p:nvPr/>
        </p:nvSpPr>
        <p:spPr>
          <a:xfrm>
            <a:off x="3775894" y="3593112"/>
            <a:ext cx="1612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🐶     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635B3B-A6F8-6BCD-31C9-36E320680955}"/>
              </a:ext>
            </a:extLst>
          </p:cNvPr>
          <p:cNvSpPr txBox="1"/>
          <p:nvPr/>
        </p:nvSpPr>
        <p:spPr>
          <a:xfrm>
            <a:off x="2032687" y="3593112"/>
            <a:ext cx="1612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🐶     🐱</a:t>
            </a:r>
          </a:p>
        </p:txBody>
      </p:sp>
    </p:spTree>
    <p:extLst>
      <p:ext uri="{BB962C8B-B14F-4D97-AF65-F5344CB8AC3E}">
        <p14:creationId xmlns:p14="http://schemas.microsoft.com/office/powerpoint/2010/main" val="3494849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44A47D-5111-821D-D3F6-5686493733FB}"/>
              </a:ext>
            </a:extLst>
          </p:cNvPr>
          <p:cNvSpPr txBox="1"/>
          <p:nvPr/>
        </p:nvSpPr>
        <p:spPr>
          <a:xfrm>
            <a:off x="2216380" y="217650"/>
            <a:ext cx="7759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Classification Result on CIFAR and SVHN</a:t>
            </a:r>
          </a:p>
        </p:txBody>
      </p:sp>
      <p:pic>
        <p:nvPicPr>
          <p:cNvPr id="6" name="그림 5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F0CAD6F4-875E-3604-6576-B344B908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9" y="1494875"/>
            <a:ext cx="5303442" cy="3354918"/>
          </a:xfrm>
          <a:prstGeom prst="rect">
            <a:avLst/>
          </a:prstGeom>
        </p:spPr>
      </p:pic>
      <p:pic>
        <p:nvPicPr>
          <p:cNvPr id="8" name="그림 7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C2AB4B2F-A4CA-F0DE-527D-38CFDB69B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13" y="2524325"/>
            <a:ext cx="5256358" cy="18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4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59672A-6B1A-1E0A-B1C3-AA38AF769F6F}"/>
              </a:ext>
            </a:extLst>
          </p:cNvPr>
          <p:cNvSpPr txBox="1"/>
          <p:nvPr/>
        </p:nvSpPr>
        <p:spPr>
          <a:xfrm>
            <a:off x="2878420" y="217650"/>
            <a:ext cx="6435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Classification</a:t>
            </a:r>
            <a:r>
              <a:rPr lang="ko-KR" altLang="en-US" sz="3200" dirty="0"/>
              <a:t> </a:t>
            </a:r>
            <a:r>
              <a:rPr lang="en-US" altLang="ko-KR" sz="3200" dirty="0"/>
              <a:t>Result on ImageNet</a:t>
            </a:r>
          </a:p>
        </p:txBody>
      </p:sp>
      <p:pic>
        <p:nvPicPr>
          <p:cNvPr id="6" name="그림 5" descr="텍스트, 라인, 그래프, 폰트이(가) 표시된 사진&#10;&#10;자동 생성된 설명">
            <a:extLst>
              <a:ext uri="{FF2B5EF4-FFF2-40B4-BE49-F238E27FC236}">
                <a16:creationId xmlns:a16="http://schemas.microsoft.com/office/drawing/2014/main" id="{29FD7892-F87F-6A58-6AA0-44BF2BFDC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0" y="1618304"/>
            <a:ext cx="6032500" cy="2921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AAD4FA-2A87-A4E8-BE65-A520DE1D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782" y="4716513"/>
            <a:ext cx="5455596" cy="16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30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BFC3D-606F-F65F-BD18-050BB1E0A0F2}"/>
              </a:ext>
            </a:extLst>
          </p:cNvPr>
          <p:cNvSpPr txBox="1"/>
          <p:nvPr/>
        </p:nvSpPr>
        <p:spPr>
          <a:xfrm>
            <a:off x="4984958" y="217650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03ECA-C32A-B552-D741-14D86D873E1D}"/>
              </a:ext>
            </a:extLst>
          </p:cNvPr>
          <p:cNvSpPr txBox="1"/>
          <p:nvPr/>
        </p:nvSpPr>
        <p:spPr>
          <a:xfrm>
            <a:off x="1352143" y="2237362"/>
            <a:ext cx="9487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>
                <a:effectLst/>
                <a:latin typeface="Menlo" panose="020B0609030804020204" pitchFamily="49" charset="0"/>
              </a:rPr>
              <a:t>실험결과 </a:t>
            </a:r>
            <a:r>
              <a:rPr lang="en" altLang="ko-KR" sz="2400" dirty="0" err="1">
                <a:effectLst/>
                <a:latin typeface="Menlo" panose="020B0609030804020204" pitchFamily="49" charset="0"/>
              </a:rPr>
              <a:t>DenseNet</a:t>
            </a:r>
            <a:r>
              <a:rPr lang="ko-KR" altLang="en-US" sz="2400" dirty="0">
                <a:effectLst/>
                <a:latin typeface="Menlo" panose="020B0609030804020204" pitchFamily="49" charset="0"/>
              </a:rPr>
              <a:t>은 수백개의 </a:t>
            </a:r>
            <a:r>
              <a:rPr lang="en" altLang="ko-KR" sz="2400" dirty="0">
                <a:effectLst/>
                <a:latin typeface="Menlo" panose="020B0609030804020204" pitchFamily="49" charset="0"/>
              </a:rPr>
              <a:t>layer</a:t>
            </a:r>
            <a:r>
              <a:rPr lang="ko-KR" altLang="en-US" sz="2400" dirty="0">
                <a:effectLst/>
                <a:latin typeface="Menlo" panose="020B0609030804020204" pitchFamily="49" charset="0"/>
              </a:rPr>
              <a:t>로 자연스럽게 확장하면서도 최적화 문제를 일으키지 않음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>
                <a:effectLst/>
                <a:latin typeface="Helvetica Neue" panose="02000503000000020004" pitchFamily="2" charset="0"/>
              </a:rPr>
              <a:t>성능 저하나 </a:t>
            </a:r>
            <a:r>
              <a:rPr lang="en" altLang="ko-KR" sz="2400" dirty="0">
                <a:effectLst/>
                <a:latin typeface="Helvetica Neue" panose="02000503000000020004" pitchFamily="2" charset="0"/>
              </a:rPr>
              <a:t>overfitting</a:t>
            </a:r>
            <a:r>
              <a:rPr lang="ko-KR" altLang="en-US" sz="2400" dirty="0">
                <a:effectLst/>
                <a:latin typeface="Helvetica Neue" panose="02000503000000020004" pitchFamily="2" charset="0"/>
              </a:rPr>
              <a:t>의 징후 없이 매개변수 수가 증가함에 따라 정확도가 지속적으로 향상 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적은</a:t>
            </a:r>
            <a:r>
              <a:rPr lang="ko-KR" altLang="en-US" sz="24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수의</a:t>
            </a:r>
            <a:r>
              <a:rPr lang="ko-KR" altLang="en-US" sz="24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파라미터와</a:t>
            </a:r>
            <a:r>
              <a:rPr lang="ko-KR" altLang="en-US" sz="24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컴퓨팅만으로도</a:t>
            </a:r>
            <a:r>
              <a:rPr lang="ko-KR" altLang="en-US" sz="24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최신</a:t>
            </a:r>
            <a:r>
              <a:rPr lang="ko-KR" altLang="en-US" sz="24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성능에</a:t>
            </a:r>
            <a:r>
              <a:rPr lang="ko-KR" altLang="en-US" sz="24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도달할</a:t>
            </a:r>
            <a:r>
              <a:rPr lang="ko-KR" altLang="en-US" sz="24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sz="24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있음</a:t>
            </a:r>
          </a:p>
        </p:txBody>
      </p:sp>
    </p:spTree>
    <p:extLst>
      <p:ext uri="{BB962C8B-B14F-4D97-AF65-F5344CB8AC3E}">
        <p14:creationId xmlns:p14="http://schemas.microsoft.com/office/powerpoint/2010/main" val="24929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7B55B-FA3D-A42B-4746-E236ECC4B976}"/>
              </a:ext>
            </a:extLst>
          </p:cNvPr>
          <p:cNvSpPr txBox="1"/>
          <p:nvPr/>
        </p:nvSpPr>
        <p:spPr>
          <a:xfrm>
            <a:off x="4904135" y="217650"/>
            <a:ext cx="2383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Background</a:t>
            </a:r>
            <a:endParaRPr lang="en-US" altLang="ko-KR" sz="3200" dirty="0"/>
          </a:p>
        </p:txBody>
      </p:sp>
      <p:graphicFrame>
        <p:nvGraphicFramePr>
          <p:cNvPr id="5" name="TextBox 5">
            <a:extLst>
              <a:ext uri="{FF2B5EF4-FFF2-40B4-BE49-F238E27FC236}">
                <a16:creationId xmlns:a16="http://schemas.microsoft.com/office/drawing/2014/main" id="{829DA847-DB86-86C6-928B-AD66010BE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443833"/>
              </p:ext>
            </p:extLst>
          </p:nvPr>
        </p:nvGraphicFramePr>
        <p:xfrm>
          <a:off x="380999" y="4578247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FABB4F-A760-10AB-7ED8-73035D464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24706" r="7696" b="17647"/>
          <a:stretch/>
        </p:blipFill>
        <p:spPr bwMode="auto">
          <a:xfrm>
            <a:off x="461309" y="1386625"/>
            <a:ext cx="4865997" cy="23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4C07F46A-16C8-9122-0EC7-E7DCE1C6E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44" y="715616"/>
            <a:ext cx="3814537" cy="134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D2E7975B-5F84-C4FF-CA1D-01BB397FF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25" y="2184918"/>
            <a:ext cx="4658353" cy="22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70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7B55B-FA3D-A42B-4746-E236ECC4B976}"/>
              </a:ext>
            </a:extLst>
          </p:cNvPr>
          <p:cNvSpPr txBox="1"/>
          <p:nvPr/>
        </p:nvSpPr>
        <p:spPr>
          <a:xfrm>
            <a:off x="4904135" y="217650"/>
            <a:ext cx="2383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Background</a:t>
            </a:r>
            <a:endParaRPr lang="en-US" altLang="ko-KR" sz="3200" dirty="0"/>
          </a:p>
        </p:txBody>
      </p:sp>
      <p:graphicFrame>
        <p:nvGraphicFramePr>
          <p:cNvPr id="5" name="TextBox 5">
            <a:extLst>
              <a:ext uri="{FF2B5EF4-FFF2-40B4-BE49-F238E27FC236}">
                <a16:creationId xmlns:a16="http://schemas.microsoft.com/office/drawing/2014/main" id="{829DA847-DB86-86C6-928B-AD66010BE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516751"/>
              </p:ext>
            </p:extLst>
          </p:nvPr>
        </p:nvGraphicFramePr>
        <p:xfrm>
          <a:off x="380999" y="4578247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D0389B05-8100-6A13-0739-52D9C3661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42" y="802425"/>
            <a:ext cx="4403227" cy="36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rawing">
            <a:extLst>
              <a:ext uri="{FF2B5EF4-FFF2-40B4-BE49-F238E27FC236}">
                <a16:creationId xmlns:a16="http://schemas.microsoft.com/office/drawing/2014/main" id="{8EE409CB-ECCE-7776-F032-5375481A9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15" y="1955288"/>
            <a:ext cx="5710084" cy="13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7B55B-FA3D-A42B-4746-E236ECC4B976}"/>
              </a:ext>
            </a:extLst>
          </p:cNvPr>
          <p:cNvSpPr txBox="1"/>
          <p:nvPr/>
        </p:nvSpPr>
        <p:spPr>
          <a:xfrm>
            <a:off x="4904135" y="217650"/>
            <a:ext cx="2383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Background</a:t>
            </a:r>
            <a:endParaRPr lang="en-US" altLang="ko-KR" sz="3200" dirty="0"/>
          </a:p>
        </p:txBody>
      </p:sp>
      <p:graphicFrame>
        <p:nvGraphicFramePr>
          <p:cNvPr id="5" name="TextBox 5">
            <a:extLst>
              <a:ext uri="{FF2B5EF4-FFF2-40B4-BE49-F238E27FC236}">
                <a16:creationId xmlns:a16="http://schemas.microsoft.com/office/drawing/2014/main" id="{829DA847-DB86-86C6-928B-AD66010BE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6257310"/>
              </p:ext>
            </p:extLst>
          </p:nvPr>
        </p:nvGraphicFramePr>
        <p:xfrm>
          <a:off x="380999" y="4578247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Drawing">
            <a:extLst>
              <a:ext uri="{FF2B5EF4-FFF2-40B4-BE49-F238E27FC236}">
                <a16:creationId xmlns:a16="http://schemas.microsoft.com/office/drawing/2014/main" id="{19F5A5D4-4804-AB79-CADA-2CC8E075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15" y="1955288"/>
            <a:ext cx="5710084" cy="13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597A2ED-F8D3-C96A-16F8-7C80B2C99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42" y="802425"/>
            <a:ext cx="4403227" cy="36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64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enseNet — Organize everything I know documentation">
            <a:extLst>
              <a:ext uri="{FF2B5EF4-FFF2-40B4-BE49-F238E27FC236}">
                <a16:creationId xmlns:a16="http://schemas.microsoft.com/office/drawing/2014/main" id="{3AA8094A-ECAA-683D-D196-45401F8D0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04"/>
          <a:stretch/>
        </p:blipFill>
        <p:spPr bwMode="auto">
          <a:xfrm>
            <a:off x="196890" y="1345377"/>
            <a:ext cx="3689103" cy="143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4A3483-8BC1-61AA-07E6-924F8A8DC1A0}"/>
                  </a:ext>
                </a:extLst>
              </p:cNvPr>
              <p:cNvSpPr txBox="1"/>
              <p:nvPr/>
            </p:nvSpPr>
            <p:spPr>
              <a:xfrm>
                <a:off x="1193130" y="2784675"/>
                <a:ext cx="22806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4A3483-8BC1-61AA-07E6-924F8A8DC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30" y="2784675"/>
                <a:ext cx="2280679" cy="276999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55FF8-BB19-89E7-0C54-28583BF887B1}"/>
                  </a:ext>
                </a:extLst>
              </p:cNvPr>
              <p:cNvSpPr txBox="1"/>
              <p:nvPr/>
            </p:nvSpPr>
            <p:spPr>
              <a:xfrm>
                <a:off x="4816209" y="2721242"/>
                <a:ext cx="27731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55FF8-BB19-89E7-0C54-28583BF88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09" y="2721242"/>
                <a:ext cx="2773172" cy="276999"/>
              </a:xfrm>
              <a:prstGeom prst="rect">
                <a:avLst/>
              </a:prstGeom>
              <a:blipFill>
                <a:blip r:embed="rId4"/>
                <a:stretch>
                  <a:fillRect b="-413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4782654-1AB4-46BC-2BC1-BA7D488C90BD}"/>
              </a:ext>
            </a:extLst>
          </p:cNvPr>
          <p:cNvSpPr txBox="1"/>
          <p:nvPr/>
        </p:nvSpPr>
        <p:spPr>
          <a:xfrm>
            <a:off x="4134661" y="217650"/>
            <a:ext cx="3759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Dense Connectivity</a:t>
            </a:r>
          </a:p>
        </p:txBody>
      </p:sp>
      <p:pic>
        <p:nvPicPr>
          <p:cNvPr id="11" name="Picture 4" descr="DenseNet — Organize everything I know documentation">
            <a:extLst>
              <a:ext uri="{FF2B5EF4-FFF2-40B4-BE49-F238E27FC236}">
                <a16:creationId xmlns:a16="http://schemas.microsoft.com/office/drawing/2014/main" id="{A1A26ED8-AAF2-F784-153F-2C96908F7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94" b="-3790"/>
          <a:stretch/>
        </p:blipFill>
        <p:spPr bwMode="auto">
          <a:xfrm>
            <a:off x="4095196" y="1345377"/>
            <a:ext cx="3689103" cy="143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extBox 5">
            <a:extLst>
              <a:ext uri="{FF2B5EF4-FFF2-40B4-BE49-F238E27FC236}">
                <a16:creationId xmlns:a16="http://schemas.microsoft.com/office/drawing/2014/main" id="{7D222685-3247-503F-5F9F-CB69F3ED18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597423"/>
              </p:ext>
            </p:extLst>
          </p:nvPr>
        </p:nvGraphicFramePr>
        <p:xfrm>
          <a:off x="380999" y="4578247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FA6199F-61F9-BFFC-6212-CC78C5CA6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3502" y="1345377"/>
            <a:ext cx="3816559" cy="2542632"/>
          </a:xfrm>
          <a:prstGeom prst="rect">
            <a:avLst/>
          </a:prstGeom>
        </p:spPr>
      </p:pic>
      <p:pic>
        <p:nvPicPr>
          <p:cNvPr id="3" name="Picture 2" descr="Drawing">
            <a:extLst>
              <a:ext uri="{FF2B5EF4-FFF2-40B4-BE49-F238E27FC236}">
                <a16:creationId xmlns:a16="http://schemas.microsoft.com/office/drawing/2014/main" id="{FC83CBCC-4CFA-740B-6868-B5A73090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30" y="3190423"/>
            <a:ext cx="5710084" cy="13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6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7359F48-C2E0-40BB-D84F-8A77E73AC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11" y="777619"/>
            <a:ext cx="3999352" cy="331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0BE20-F8D4-9F71-451B-FBCC0124B7B9}"/>
              </a:ext>
            </a:extLst>
          </p:cNvPr>
          <p:cNvSpPr txBox="1"/>
          <p:nvPr/>
        </p:nvSpPr>
        <p:spPr>
          <a:xfrm>
            <a:off x="4843702" y="217650"/>
            <a:ext cx="2504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Growth</a:t>
            </a:r>
            <a:r>
              <a:rPr lang="ko-KR" altLang="en-US" sz="3200" dirty="0"/>
              <a:t> </a:t>
            </a:r>
            <a:r>
              <a:rPr lang="en-US" altLang="ko-KR" sz="3200" dirty="0"/>
              <a:t>Rate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521AA1A4-914D-D3D6-3AD7-C05A0E0EA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3090402"/>
              </p:ext>
            </p:extLst>
          </p:nvPr>
        </p:nvGraphicFramePr>
        <p:xfrm>
          <a:off x="380999" y="4304342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406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44157-4206-91E2-AADE-753D923EC9B7}"/>
              </a:ext>
            </a:extLst>
          </p:cNvPr>
          <p:cNvSpPr txBox="1"/>
          <p:nvPr/>
        </p:nvSpPr>
        <p:spPr>
          <a:xfrm>
            <a:off x="4134661" y="217650"/>
            <a:ext cx="392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Composite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20B783-CBD3-4BB0-3D7B-2FCB1505450C}"/>
                  </a:ext>
                </a:extLst>
              </p:cNvPr>
              <p:cNvSpPr txBox="1"/>
              <p:nvPr/>
            </p:nvSpPr>
            <p:spPr>
              <a:xfrm>
                <a:off x="785651" y="1198722"/>
                <a:ext cx="25705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20B783-CBD3-4BB0-3D7B-2FCB1505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51" y="1198722"/>
                <a:ext cx="2570511" cy="276999"/>
              </a:xfrm>
              <a:prstGeom prst="rect">
                <a:avLst/>
              </a:prstGeom>
              <a:blipFill>
                <a:blip r:embed="rId2"/>
                <a:stretch>
                  <a:fillRect l="-1185" r="-2370"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BD1D2E-C41E-5668-364F-E278301489A2}"/>
                  </a:ext>
                </a:extLst>
              </p:cNvPr>
              <p:cNvSpPr txBox="1"/>
              <p:nvPr/>
            </p:nvSpPr>
            <p:spPr>
              <a:xfrm>
                <a:off x="785651" y="1679708"/>
                <a:ext cx="42964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en-US" altLang="ko-KR" sz="1600" dirty="0">
                    <a:solidFill>
                      <a:srgbClr val="FF0000"/>
                    </a:solidFill>
                  </a:rPr>
                  <a:t>Batch Normalization</a:t>
                </a:r>
                <a:r>
                  <a:rPr lang="en-US" altLang="ko-KR" sz="1600" dirty="0"/>
                  <a:t> + </a:t>
                </a:r>
                <a:r>
                  <a:rPr lang="en-US" altLang="ko-KR" sz="1600" dirty="0" err="1">
                    <a:solidFill>
                      <a:srgbClr val="00B050"/>
                    </a:solidFill>
                  </a:rPr>
                  <a:t>ReLu</a:t>
                </a:r>
                <a:r>
                  <a:rPr lang="en-US" altLang="ko-KR" sz="1600" dirty="0"/>
                  <a:t> + </a:t>
                </a:r>
                <a:r>
                  <a:rPr lang="en-US" altLang="ko-KR" sz="1600" dirty="0">
                    <a:solidFill>
                      <a:srgbClr val="0070C0"/>
                    </a:solidFill>
                  </a:rPr>
                  <a:t>3*3 Conv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BD1D2E-C41E-5668-364F-E27830148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51" y="1679708"/>
                <a:ext cx="4296497" cy="338554"/>
              </a:xfrm>
              <a:prstGeom prst="rect">
                <a:avLst/>
              </a:prstGeom>
              <a:blipFill>
                <a:blip r:embed="rId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94A1BFDE-4F17-7BD8-1DCC-43C682B83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46" y="800383"/>
            <a:ext cx="4618266" cy="344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extBox 5">
            <a:extLst>
              <a:ext uri="{FF2B5EF4-FFF2-40B4-BE49-F238E27FC236}">
                <a16:creationId xmlns:a16="http://schemas.microsoft.com/office/drawing/2014/main" id="{E2D08BBB-F6C6-6E70-80B7-13D9B464F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5525135"/>
              </p:ext>
            </p:extLst>
          </p:nvPr>
        </p:nvGraphicFramePr>
        <p:xfrm>
          <a:off x="380999" y="4304342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2156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44157-4206-91E2-AADE-753D923EC9B7}"/>
              </a:ext>
            </a:extLst>
          </p:cNvPr>
          <p:cNvSpPr txBox="1"/>
          <p:nvPr/>
        </p:nvSpPr>
        <p:spPr>
          <a:xfrm>
            <a:off x="4523530" y="217650"/>
            <a:ext cx="3250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Bottleneck</a:t>
            </a:r>
            <a:r>
              <a:rPr lang="ko-KR" altLang="en-US" sz="3200" dirty="0"/>
              <a:t> </a:t>
            </a:r>
            <a:r>
              <a:rPr lang="en-US" altLang="ko-KR" sz="3200" dirty="0"/>
              <a:t>Layer</a:t>
            </a:r>
          </a:p>
        </p:txBody>
      </p:sp>
      <p:graphicFrame>
        <p:nvGraphicFramePr>
          <p:cNvPr id="10" name="TextBox 5">
            <a:extLst>
              <a:ext uri="{FF2B5EF4-FFF2-40B4-BE49-F238E27FC236}">
                <a16:creationId xmlns:a16="http://schemas.microsoft.com/office/drawing/2014/main" id="{E2D08BBB-F6C6-6E70-80B7-13D9B464F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810374"/>
              </p:ext>
            </p:extLst>
          </p:nvPr>
        </p:nvGraphicFramePr>
        <p:xfrm>
          <a:off x="380999" y="4681901"/>
          <a:ext cx="11535697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C745DD0B-6FAF-C0F6-97FC-5080DCB1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8" y="2807015"/>
            <a:ext cx="5069540" cy="170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AFD893-7848-86B8-4B10-547906296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012" y="718853"/>
            <a:ext cx="3370497" cy="1914696"/>
          </a:xfrm>
          <a:prstGeom prst="rect">
            <a:avLst/>
          </a:prstGeom>
        </p:spPr>
      </p:pic>
      <p:pic>
        <p:nvPicPr>
          <p:cNvPr id="1028" name="Picture 4" descr="CNN 개념 정리">
            <a:extLst>
              <a:ext uri="{FF2B5EF4-FFF2-40B4-BE49-F238E27FC236}">
                <a16:creationId xmlns:a16="http://schemas.microsoft.com/office/drawing/2014/main" id="{A7E0880A-5220-8951-4802-ACFDC68BB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551" y="1482707"/>
            <a:ext cx="5624339" cy="277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09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10028</TotalTime>
  <Words>1485</Words>
  <Application>Microsoft Macintosh PowerPoint</Application>
  <PresentationFormat>와이드스크린</PresentationFormat>
  <Paragraphs>122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Apple SD Gothic Neo</vt:lpstr>
      <vt:lpstr>Arial</vt:lpstr>
      <vt:lpstr>Cambria Math</vt:lpstr>
      <vt:lpstr>Helvetica Neue</vt:lpstr>
      <vt:lpstr>Menlo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근태 임</dc:creator>
  <cp:lastModifiedBy>박주형</cp:lastModifiedBy>
  <cp:revision>11</cp:revision>
  <dcterms:created xsi:type="dcterms:W3CDTF">2024-01-13T06:15:35Z</dcterms:created>
  <dcterms:modified xsi:type="dcterms:W3CDTF">2024-01-22T06:52:56Z</dcterms:modified>
</cp:coreProperties>
</file>